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7" r:id="rId3"/>
    <p:sldId id="320" r:id="rId4"/>
    <p:sldId id="302" r:id="rId5"/>
    <p:sldId id="346" r:id="rId6"/>
    <p:sldId id="347" r:id="rId7"/>
    <p:sldId id="324" r:id="rId8"/>
    <p:sldId id="321" r:id="rId9"/>
    <p:sldId id="260" r:id="rId10"/>
    <p:sldId id="323" r:id="rId11"/>
    <p:sldId id="277" r:id="rId12"/>
    <p:sldId id="280" r:id="rId13"/>
    <p:sldId id="293" r:id="rId14"/>
    <p:sldId id="286" r:id="rId15"/>
    <p:sldId id="294" r:id="rId16"/>
    <p:sldId id="288" r:id="rId17"/>
    <p:sldId id="289" r:id="rId18"/>
    <p:sldId id="326" r:id="rId19"/>
    <p:sldId id="276" r:id="rId20"/>
    <p:sldId id="301" r:id="rId21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5931E-1654-4B73-89B2-8E333D9C42E0}" type="doc">
      <dgm:prSet loTypeId="list" loCatId="list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90DDC401-903F-495B-A387-FFA8A45891F6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PENILAIAN GURU PAMONG</a:t>
          </a:r>
          <a:endParaRPr lang="en-US"/>
        </a:p>
      </dgm:t>
    </dgm:pt>
    <dgm:pt modelId="{C8BB0B8A-C63A-4F83-B8DD-3A7CE259E4EE}" cxnId="{62DCA135-7B8A-4C6B-8CBD-AB7EA4045DF6}" type="parTrans">
      <dgm:prSet/>
      <dgm:spPr/>
      <dgm:t>
        <a:bodyPr/>
        <a:p>
          <a:endParaRPr lang="en-US"/>
        </a:p>
      </dgm:t>
    </dgm:pt>
    <dgm:pt modelId="{35E5E878-0907-4014-9CFA-56AEFE6C22E5}" cxnId="{62DCA135-7B8A-4C6B-8CBD-AB7EA4045DF6}" type="sibTrans">
      <dgm:prSet/>
      <dgm:spPr/>
      <dgm:t>
        <a:bodyPr/>
        <a:p>
          <a:endParaRPr lang="en-US"/>
        </a:p>
      </dgm:t>
    </dgm:pt>
    <dgm:pt modelId="{E08CEB0C-E37F-4DCA-A8EA-4B2CD3AD7754}">
      <dgm:prSet phldrT="[Text]" phldr="0" custT="1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800">
              <a:solidFill>
                <a:srgbClr val="FF0000"/>
              </a:solidFill>
            </a:rPr>
            <a:t>Rencana &amp; Proses Pembelajaran</a:t>
          </a:r>
          <a:endParaRPr lang="en-US" sz="1800">
            <a:solidFill>
              <a:srgbClr val="FF0000"/>
            </a:solidFill>
          </a:endParaRPr>
        </a:p>
      </dgm:t>
    </dgm:pt>
    <dgm:pt modelId="{FB4BCC77-44E9-4065-8A2F-90CD32DE34E3}" cxnId="{275185B3-E20E-44A9-B8EB-227DC68FD2E0}" type="parTrans">
      <dgm:prSet/>
      <dgm:spPr/>
      <dgm:t>
        <a:bodyPr/>
        <a:p>
          <a:endParaRPr lang="en-US"/>
        </a:p>
      </dgm:t>
    </dgm:pt>
    <dgm:pt modelId="{41FED480-3E2E-47A2-B997-02D527BC8082}" cxnId="{275185B3-E20E-44A9-B8EB-227DC68FD2E0}" type="sibTrans">
      <dgm:prSet/>
      <dgm:spPr/>
      <dgm:t>
        <a:bodyPr/>
        <a:p>
          <a:endParaRPr lang="en-US"/>
        </a:p>
      </dgm:t>
    </dgm:pt>
    <dgm:pt modelId="{A27B44C1-C56A-4EFE-A0B6-06A16862D16F}">
      <dgm:prSet phldr="0" custT="1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800">
              <a:solidFill>
                <a:srgbClr val="FF0000"/>
              </a:solidFill>
            </a:rPr>
            <a:t>Kompetensi Kepribadian &amp; Sosial</a:t>
          </a:r>
          <a:r>
            <a:rPr lang="en-US" sz="1800">
              <a:solidFill>
                <a:srgbClr val="FF0000"/>
              </a:solidFill>
            </a:rPr>
            <a:t/>
          </a:r>
          <a:endParaRPr lang="en-US" sz="1800">
            <a:solidFill>
              <a:srgbClr val="FF0000"/>
            </a:solidFill>
          </a:endParaRPr>
        </a:p>
      </dgm:t>
    </dgm:pt>
    <dgm:pt modelId="{0FF34A45-27E6-4064-877C-A2E34E58007C}" cxnId="{660F382C-DB79-4205-BEA4-027E83CCC2F0}" type="parTrans">
      <dgm:prSet/>
      <dgm:spPr/>
    </dgm:pt>
    <dgm:pt modelId="{3D30C524-45CE-4B7E-8382-CA0694960F09}" cxnId="{660F382C-DB79-4205-BEA4-027E83CCC2F0}" type="sibTrans">
      <dgm:prSet/>
      <dgm:spPr/>
    </dgm:pt>
    <dgm:pt modelId="{A6685E83-BEEC-49B3-B40A-539E2C0D7A1A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PENILAIAN DPL</a:t>
          </a:r>
          <a:endParaRPr lang="en-US"/>
        </a:p>
      </dgm:t>
    </dgm:pt>
    <dgm:pt modelId="{FECC43A3-D59E-4EE1-9557-8FBB90D5B362}" cxnId="{9DE40AA1-E0E5-4560-B467-F3F14E295468}" type="parTrans">
      <dgm:prSet/>
      <dgm:spPr/>
      <dgm:t>
        <a:bodyPr/>
        <a:p>
          <a:endParaRPr lang="en-US"/>
        </a:p>
      </dgm:t>
    </dgm:pt>
    <dgm:pt modelId="{68BB6C9A-B7F0-43A0-955B-FC8C4D4009BF}" cxnId="{9DE40AA1-E0E5-4560-B467-F3F14E295468}" type="sibTrans">
      <dgm:prSet/>
      <dgm:spPr/>
      <dgm:t>
        <a:bodyPr/>
        <a:p>
          <a:endParaRPr lang="en-US"/>
        </a:p>
      </dgm:t>
    </dgm:pt>
    <dgm:pt modelId="{CBA50553-63FA-4B5A-9888-EDDBA06CA593}">
      <dgm:prSet phldrT="[Text]" phldr="0" custT="1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400">
              <a:solidFill>
                <a:srgbClr val="002060"/>
              </a:solidFill>
            </a:rPr>
            <a:t>Rencana Pembelajaran</a:t>
          </a:r>
          <a:endParaRPr lang="en-US" sz="1400">
            <a:solidFill>
              <a:srgbClr val="002060"/>
            </a:solidFill>
          </a:endParaRPr>
        </a:p>
      </dgm:t>
    </dgm:pt>
    <dgm:pt modelId="{73E2772F-165D-4B56-ACC2-969CBF53B0A8}" cxnId="{5AE557EB-60EC-4883-96C1-261FDC79B3F3}" type="parTrans">
      <dgm:prSet/>
      <dgm:spPr/>
      <dgm:t>
        <a:bodyPr/>
        <a:p>
          <a:endParaRPr lang="en-US"/>
        </a:p>
      </dgm:t>
    </dgm:pt>
    <dgm:pt modelId="{7BFD1607-7356-4D3D-A829-75D002A3A4B0}" cxnId="{5AE557EB-60EC-4883-96C1-261FDC79B3F3}" type="sibTrans">
      <dgm:prSet/>
      <dgm:spPr/>
      <dgm:t>
        <a:bodyPr/>
        <a:p>
          <a:endParaRPr lang="en-US"/>
        </a:p>
      </dgm:t>
    </dgm:pt>
    <dgm:pt modelId="{20EB1440-364D-498F-9622-3D36534EE5B4}">
      <dgm:prSet phldr="0" custT="1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400">
              <a:solidFill>
                <a:srgbClr val="002060"/>
              </a:solidFill>
            </a:rPr>
            <a:t>Proses Pembelajaran</a:t>
          </a:r>
          <a:endParaRPr lang="en-US" sz="1400">
            <a:solidFill>
              <a:srgbClr val="002060"/>
            </a:solidFill>
          </a:endParaRPr>
        </a:p>
      </dgm:t>
    </dgm:pt>
    <dgm:pt modelId="{BBF74AE3-BCEB-468C-B760-C1ECCE1ED339}" cxnId="{D91272A3-25BE-43BE-9DC9-3C5D15DDC553}" type="parTrans">
      <dgm:prSet/>
      <dgm:spPr/>
    </dgm:pt>
    <dgm:pt modelId="{02C2D097-4245-490F-9AEA-3EC3AFA7ACE6}" cxnId="{D91272A3-25BE-43BE-9DC9-3C5D15DDC553}" type="sibTrans">
      <dgm:prSet/>
      <dgm:spPr/>
    </dgm:pt>
    <dgm:pt modelId="{D68E6DAF-EEA1-479D-939A-ECC51BA19D27}">
      <dgm:prSet phldr="0" custT="1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400">
              <a:solidFill>
                <a:srgbClr val="002060"/>
              </a:solidFill>
            </a:rPr>
            <a:t>Kompetensi Kepribadian &amp; Sosial</a:t>
          </a:r>
          <a:endParaRPr lang="en-US" sz="1400">
            <a:solidFill>
              <a:srgbClr val="002060"/>
            </a:solidFill>
          </a:endParaRPr>
        </a:p>
      </dgm:t>
    </dgm:pt>
    <dgm:pt modelId="{82A178F0-D499-4E45-BB5F-D7397D3959EC}" cxnId="{C7E08F80-3EA8-4406-B8FF-EB364C5244E7}" type="parTrans">
      <dgm:prSet/>
      <dgm:spPr/>
    </dgm:pt>
    <dgm:pt modelId="{32B76AB2-125B-453F-AD0C-9CC1DE23E060}" cxnId="{C7E08F80-3EA8-4406-B8FF-EB364C5244E7}" type="sibTrans">
      <dgm:prSet/>
      <dgm:spPr/>
    </dgm:pt>
    <dgm:pt modelId="{E3AA63AF-0BE5-4E80-A7C6-5FD0DEDE243C}">
      <dgm:prSet phldr="0" custT="1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1400">
              <a:solidFill>
                <a:srgbClr val="002060"/>
              </a:solidFill>
            </a:rPr>
            <a:t>Laporan PLT</a:t>
          </a:r>
          <a:r>
            <a:rPr lang="en-US" sz="1400">
              <a:solidFill>
                <a:srgbClr val="002060"/>
              </a:solidFill>
            </a:rPr>
            <a:t/>
          </a:r>
          <a:endParaRPr lang="en-US" sz="1400">
            <a:solidFill>
              <a:srgbClr val="002060"/>
            </a:solidFill>
          </a:endParaRPr>
        </a:p>
      </dgm:t>
    </dgm:pt>
    <dgm:pt modelId="{5AD59DB8-5DA7-4CE8-84B7-990E3C4528CB}" cxnId="{64E619C4-288A-40D8-8C36-0A451DDEEFE4}" type="parTrans">
      <dgm:prSet/>
      <dgm:spPr/>
    </dgm:pt>
    <dgm:pt modelId="{6A93B846-CC1D-4434-B1FD-9AB6F1DD8F0D}" cxnId="{64E619C4-288A-40D8-8C36-0A451DDEEFE4}" type="sibTrans">
      <dgm:prSet/>
      <dgm:spPr/>
    </dgm:pt>
    <dgm:pt modelId="{C8DDDFA1-AF37-4444-AAEB-D51CEE212719}">
      <dgm:prSet phldrT="[Text]" phldr="0" custT="0"/>
      <dgm:spPr/>
      <dgm:t>
        <a:bodyPr vert="horz" wrap="square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PENILAIAN TEMAN MAHASISWA</a:t>
          </a:r>
          <a:endParaRPr lang="en-US"/>
        </a:p>
      </dgm:t>
    </dgm:pt>
    <dgm:pt modelId="{26EA520A-5891-4EBA-B2AD-1840663D8C07}" cxnId="{F364A7E6-97FE-4FA9-8988-F7714AACBAA6}" type="parTrans">
      <dgm:prSet/>
      <dgm:spPr/>
      <dgm:t>
        <a:bodyPr/>
        <a:p>
          <a:endParaRPr lang="en-US"/>
        </a:p>
      </dgm:t>
    </dgm:pt>
    <dgm:pt modelId="{CE2287C8-6424-4771-88FD-4DADE15C5A04}" cxnId="{F364A7E6-97FE-4FA9-8988-F7714AACBAA6}" type="sibTrans">
      <dgm:prSet/>
      <dgm:spPr/>
      <dgm:t>
        <a:bodyPr/>
        <a:p>
          <a:endParaRPr lang="en-US"/>
        </a:p>
      </dgm:t>
    </dgm:pt>
    <dgm:pt modelId="{5AA02751-379E-46DB-884A-F23ACBC498EE}">
      <dgm:prSet phldrT="[Text]"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/>
            <a:t>Kompetensi Kepribadian</a:t>
          </a:r>
          <a:endParaRPr lang="en-US"/>
        </a:p>
      </dgm:t>
    </dgm:pt>
    <dgm:pt modelId="{D0D77647-95BE-4607-B2F0-006D9CAB8F0E}" cxnId="{CE402154-CA1D-47A9-98FD-74838AB27BC4}" type="parTrans">
      <dgm:prSet/>
      <dgm:spPr/>
      <dgm:t>
        <a:bodyPr/>
        <a:p>
          <a:endParaRPr lang="en-US"/>
        </a:p>
      </dgm:t>
    </dgm:pt>
    <dgm:pt modelId="{3DBF6B9F-A188-4D67-ABE8-0633561FA9E5}" cxnId="{CE402154-CA1D-47A9-98FD-74838AB27BC4}" type="sibTrans">
      <dgm:prSet/>
      <dgm:spPr/>
      <dgm:t>
        <a:bodyPr/>
        <a:p>
          <a:endParaRPr lang="en-US"/>
        </a:p>
      </dgm:t>
    </dgm:pt>
    <dgm:pt modelId="{FB44119B-7263-49FF-BCF3-C135B04AE70C}">
      <dgm:prSet phldr="0" custT="0"/>
      <dgm:spPr/>
      <dgm:t>
        <a:bodyPr vert="horz" wrap="square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/>
            <a:t>Kompetensi Sosial</a:t>
          </a:r>
          <a:endParaRPr lang="en-US"/>
        </a:p>
      </dgm:t>
    </dgm:pt>
    <dgm:pt modelId="{4C6C2705-102C-4D2C-9728-26AB2E1D2C4C}" cxnId="{9A111E50-946B-4FAE-8B99-13FAC328E696}" type="parTrans">
      <dgm:prSet/>
      <dgm:spPr/>
    </dgm:pt>
    <dgm:pt modelId="{801813B1-8E5B-4DD6-93F4-49961691190F}" cxnId="{9A111E50-946B-4FAE-8B99-13FAC328E696}" type="sibTrans">
      <dgm:prSet/>
      <dgm:spPr/>
    </dgm:pt>
    <dgm:pt modelId="{D5935282-3C7C-4F88-A1AE-C27DB8591514}" type="pres">
      <dgm:prSet presAssocID="{2E15931E-1654-4B73-89B2-8E333D9C42E0}" presName="Name0" presStyleCnt="0">
        <dgm:presLayoutVars>
          <dgm:dir/>
          <dgm:animLvl val="lvl"/>
          <dgm:resizeHandles val="exact"/>
        </dgm:presLayoutVars>
      </dgm:prSet>
      <dgm:spPr/>
    </dgm:pt>
    <dgm:pt modelId="{E61486FD-113E-4C87-8ADF-B1A8E2A84801}" type="pres">
      <dgm:prSet presAssocID="{90DDC401-903F-495B-A387-FFA8A45891F6}" presName="linNode" presStyleCnt="0"/>
      <dgm:spPr/>
    </dgm:pt>
    <dgm:pt modelId="{96BE2B31-D87C-43E1-BE64-4C27B13F4AA4}" type="pres">
      <dgm:prSet presAssocID="{90DDC401-903F-495B-A387-FFA8A45891F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D9406C3-FC80-4468-A55B-122D744D43F0}" type="pres">
      <dgm:prSet presAssocID="{90DDC401-903F-495B-A387-FFA8A45891F6}" presName="descendantText" presStyleLbl="alignAccFollowNode1" presStyleIdx="0" presStyleCnt="3">
        <dgm:presLayoutVars>
          <dgm:bulletEnabled val="1"/>
        </dgm:presLayoutVars>
      </dgm:prSet>
      <dgm:spPr/>
    </dgm:pt>
    <dgm:pt modelId="{F1941F29-E51C-4282-956D-50CFAFAEB9B8}" type="pres">
      <dgm:prSet presAssocID="{35E5E878-0907-4014-9CFA-56AEFE6C22E5}" presName="sp" presStyleCnt="0"/>
      <dgm:spPr/>
    </dgm:pt>
    <dgm:pt modelId="{B589D1EC-5156-4FB2-BB1C-8E1290A868B9}" type="pres">
      <dgm:prSet presAssocID="{A6685E83-BEEC-49B3-B40A-539E2C0D7A1A}" presName="linNode" presStyleCnt="0"/>
      <dgm:spPr/>
    </dgm:pt>
    <dgm:pt modelId="{EBD335B5-8308-49CB-9630-99D852747B1F}" type="pres">
      <dgm:prSet presAssocID="{A6685E83-BEEC-49B3-B40A-539E2C0D7A1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EB2A58E-CA03-4F76-94B6-D8FE50231963}" type="pres">
      <dgm:prSet presAssocID="{A6685E83-BEEC-49B3-B40A-539E2C0D7A1A}" presName="descendantText" presStyleLbl="alignAccFollowNode1" presStyleIdx="1" presStyleCnt="3">
        <dgm:presLayoutVars>
          <dgm:bulletEnabled val="1"/>
        </dgm:presLayoutVars>
      </dgm:prSet>
      <dgm:spPr/>
    </dgm:pt>
    <dgm:pt modelId="{A76EE5BB-CBA4-4DD9-BFB7-3F3F246C9BF0}" type="pres">
      <dgm:prSet presAssocID="{68BB6C9A-B7F0-43A0-955B-FC8C4D4009BF}" presName="sp" presStyleCnt="0"/>
      <dgm:spPr/>
    </dgm:pt>
    <dgm:pt modelId="{2BB2A428-FB05-47E5-AC5F-C6A7936A9AC0}" type="pres">
      <dgm:prSet presAssocID="{C8DDDFA1-AF37-4444-AAEB-D51CEE212719}" presName="linNode" presStyleCnt="0"/>
      <dgm:spPr/>
    </dgm:pt>
    <dgm:pt modelId="{B093CE78-670B-40EB-95CF-315E334D550F}" type="pres">
      <dgm:prSet presAssocID="{C8DDDFA1-AF37-4444-AAEB-D51CEE21271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4028F0D-BE57-4642-92F7-303D4E45C524}" type="pres">
      <dgm:prSet presAssocID="{C8DDDFA1-AF37-4444-AAEB-D51CEE21271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2DCA135-7B8A-4C6B-8CBD-AB7EA4045DF6}" srcId="{2E15931E-1654-4B73-89B2-8E333D9C42E0}" destId="{90DDC401-903F-495B-A387-FFA8A45891F6}" srcOrd="0" destOrd="0" parTransId="{C8BB0B8A-C63A-4F83-B8DD-3A7CE259E4EE}" sibTransId="{35E5E878-0907-4014-9CFA-56AEFE6C22E5}"/>
    <dgm:cxn modelId="{275185B3-E20E-44A9-B8EB-227DC68FD2E0}" srcId="{90DDC401-903F-495B-A387-FFA8A45891F6}" destId="{E08CEB0C-E37F-4DCA-A8EA-4B2CD3AD7754}" srcOrd="0" destOrd="0" parTransId="{FB4BCC77-44E9-4065-8A2F-90CD32DE34E3}" sibTransId="{41FED480-3E2E-47A2-B997-02D527BC8082}"/>
    <dgm:cxn modelId="{660F382C-DB79-4205-BEA4-027E83CCC2F0}" srcId="{90DDC401-903F-495B-A387-FFA8A45891F6}" destId="{A27B44C1-C56A-4EFE-A0B6-06A16862D16F}" srcOrd="1" destOrd="0" parTransId="{0FF34A45-27E6-4064-877C-A2E34E58007C}" sibTransId="{3D30C524-45CE-4B7E-8382-CA0694960F09}"/>
    <dgm:cxn modelId="{9DE40AA1-E0E5-4560-B467-F3F14E295468}" srcId="{2E15931E-1654-4B73-89B2-8E333D9C42E0}" destId="{A6685E83-BEEC-49B3-B40A-539E2C0D7A1A}" srcOrd="1" destOrd="0" parTransId="{FECC43A3-D59E-4EE1-9557-8FBB90D5B362}" sibTransId="{68BB6C9A-B7F0-43A0-955B-FC8C4D4009BF}"/>
    <dgm:cxn modelId="{5AE557EB-60EC-4883-96C1-261FDC79B3F3}" srcId="{A6685E83-BEEC-49B3-B40A-539E2C0D7A1A}" destId="{CBA50553-63FA-4B5A-9888-EDDBA06CA593}" srcOrd="0" destOrd="1" parTransId="{73E2772F-165D-4B56-ACC2-969CBF53B0A8}" sibTransId="{7BFD1607-7356-4D3D-A829-75D002A3A4B0}"/>
    <dgm:cxn modelId="{D91272A3-25BE-43BE-9DC9-3C5D15DDC553}" srcId="{A6685E83-BEEC-49B3-B40A-539E2C0D7A1A}" destId="{20EB1440-364D-498F-9622-3D36534EE5B4}" srcOrd="1" destOrd="1" parTransId="{BBF74AE3-BCEB-468C-B760-C1ECCE1ED339}" sibTransId="{02C2D097-4245-490F-9AEA-3EC3AFA7ACE6}"/>
    <dgm:cxn modelId="{C7E08F80-3EA8-4406-B8FF-EB364C5244E7}" srcId="{A6685E83-BEEC-49B3-B40A-539E2C0D7A1A}" destId="{D68E6DAF-EEA1-479D-939A-ECC51BA19D27}" srcOrd="2" destOrd="1" parTransId="{82A178F0-D499-4E45-BB5F-D7397D3959EC}" sibTransId="{32B76AB2-125B-453F-AD0C-9CC1DE23E060}"/>
    <dgm:cxn modelId="{64E619C4-288A-40D8-8C36-0A451DDEEFE4}" srcId="{A6685E83-BEEC-49B3-B40A-539E2C0D7A1A}" destId="{E3AA63AF-0BE5-4E80-A7C6-5FD0DEDE243C}" srcOrd="3" destOrd="1" parTransId="{5AD59DB8-5DA7-4CE8-84B7-990E3C4528CB}" sibTransId="{6A93B846-CC1D-4434-B1FD-9AB6F1DD8F0D}"/>
    <dgm:cxn modelId="{F364A7E6-97FE-4FA9-8988-F7714AACBAA6}" srcId="{2E15931E-1654-4B73-89B2-8E333D9C42E0}" destId="{C8DDDFA1-AF37-4444-AAEB-D51CEE212719}" srcOrd="2" destOrd="0" parTransId="{26EA520A-5891-4EBA-B2AD-1840663D8C07}" sibTransId="{CE2287C8-6424-4771-88FD-4DADE15C5A04}"/>
    <dgm:cxn modelId="{CE402154-CA1D-47A9-98FD-74838AB27BC4}" srcId="{C8DDDFA1-AF37-4444-AAEB-D51CEE212719}" destId="{5AA02751-379E-46DB-884A-F23ACBC498EE}" srcOrd="0" destOrd="2" parTransId="{D0D77647-95BE-4607-B2F0-006D9CAB8F0E}" sibTransId="{3DBF6B9F-A188-4D67-ABE8-0633561FA9E5}"/>
    <dgm:cxn modelId="{9A111E50-946B-4FAE-8B99-13FAC328E696}" srcId="{C8DDDFA1-AF37-4444-AAEB-D51CEE212719}" destId="{FB44119B-7263-49FF-BCF3-C135B04AE70C}" srcOrd="1" destOrd="2" parTransId="{4C6C2705-102C-4D2C-9728-26AB2E1D2C4C}" sibTransId="{801813B1-8E5B-4DD6-93F4-49961691190F}"/>
    <dgm:cxn modelId="{B0E1CFF1-39E9-4BF9-9934-F0F2F5FE5A15}" type="presOf" srcId="{2E15931E-1654-4B73-89B2-8E333D9C42E0}" destId="{D5935282-3C7C-4F88-A1AE-C27DB8591514}" srcOrd="0" destOrd="0" presId="urn:microsoft.com/office/officeart/2005/8/layout/vList5"/>
    <dgm:cxn modelId="{004EE175-876A-40B4-B741-6C1E034DA745}" type="presParOf" srcId="{D5935282-3C7C-4F88-A1AE-C27DB8591514}" destId="{E61486FD-113E-4C87-8ADF-B1A8E2A84801}" srcOrd="0" destOrd="0" presId="urn:microsoft.com/office/officeart/2005/8/layout/vList5"/>
    <dgm:cxn modelId="{1B4A4DF9-B25E-435C-BAA2-9835CC02C67E}" type="presParOf" srcId="{E61486FD-113E-4C87-8ADF-B1A8E2A84801}" destId="{96BE2B31-D87C-43E1-BE64-4C27B13F4AA4}" srcOrd="0" destOrd="0" presId="urn:microsoft.com/office/officeart/2005/8/layout/vList5"/>
    <dgm:cxn modelId="{A95D843F-F140-4FEB-A071-EE34DA390F75}" type="presOf" srcId="{90DDC401-903F-495B-A387-FFA8A45891F6}" destId="{96BE2B31-D87C-43E1-BE64-4C27B13F4AA4}" srcOrd="0" destOrd="0" presId="urn:microsoft.com/office/officeart/2005/8/layout/vList5"/>
    <dgm:cxn modelId="{17D8CB90-51EF-4637-8E8A-023DFF3773E0}" type="presParOf" srcId="{E61486FD-113E-4C87-8ADF-B1A8E2A84801}" destId="{DD9406C3-FC80-4468-A55B-122D744D43F0}" srcOrd="1" destOrd="0" presId="urn:microsoft.com/office/officeart/2005/8/layout/vList5"/>
    <dgm:cxn modelId="{59B426B4-CF9F-4A30-8D6C-B12F07109B08}" type="presOf" srcId="{E08CEB0C-E37F-4DCA-A8EA-4B2CD3AD7754}" destId="{DD9406C3-FC80-4468-A55B-122D744D43F0}" srcOrd="0" destOrd="0" presId="urn:microsoft.com/office/officeart/2005/8/layout/vList5"/>
    <dgm:cxn modelId="{12E97A2E-BD59-4ADB-A592-CEAA12C459E1}" type="presOf" srcId="{A27B44C1-C56A-4EFE-A0B6-06A16862D16F}" destId="{DD9406C3-FC80-4468-A55B-122D744D43F0}" srcOrd="0" destOrd="1" presId="urn:microsoft.com/office/officeart/2005/8/layout/vList5"/>
    <dgm:cxn modelId="{FFDD3DFB-AB4E-4942-9E65-1C119F2EF5CA}" type="presParOf" srcId="{D5935282-3C7C-4F88-A1AE-C27DB8591514}" destId="{F1941F29-E51C-4282-956D-50CFAFAEB9B8}" srcOrd="1" destOrd="0" presId="urn:microsoft.com/office/officeart/2005/8/layout/vList5"/>
    <dgm:cxn modelId="{454024E8-A9CC-4B2D-B959-DCB5B24B0A8C}" type="presParOf" srcId="{D5935282-3C7C-4F88-A1AE-C27DB8591514}" destId="{B589D1EC-5156-4FB2-BB1C-8E1290A868B9}" srcOrd="2" destOrd="0" presId="urn:microsoft.com/office/officeart/2005/8/layout/vList5"/>
    <dgm:cxn modelId="{FC13FE2A-7AFD-4B9A-995C-0175142054BA}" type="presParOf" srcId="{B589D1EC-5156-4FB2-BB1C-8E1290A868B9}" destId="{EBD335B5-8308-49CB-9630-99D852747B1F}" srcOrd="0" destOrd="2" presId="urn:microsoft.com/office/officeart/2005/8/layout/vList5"/>
    <dgm:cxn modelId="{D4C56DE9-9357-4F2D-B3BB-458A9A95DFBB}" type="presOf" srcId="{A6685E83-BEEC-49B3-B40A-539E2C0D7A1A}" destId="{EBD335B5-8308-49CB-9630-99D852747B1F}" srcOrd="0" destOrd="0" presId="urn:microsoft.com/office/officeart/2005/8/layout/vList5"/>
    <dgm:cxn modelId="{FB4EBD2F-4310-4B46-8123-C8F05F91FB77}" type="presParOf" srcId="{B589D1EC-5156-4FB2-BB1C-8E1290A868B9}" destId="{6EB2A58E-CA03-4F76-94B6-D8FE50231963}" srcOrd="1" destOrd="2" presId="urn:microsoft.com/office/officeart/2005/8/layout/vList5"/>
    <dgm:cxn modelId="{C5B9D670-151B-452D-8A49-6F4FDAE5925B}" type="presOf" srcId="{CBA50553-63FA-4B5A-9888-EDDBA06CA593}" destId="{6EB2A58E-CA03-4F76-94B6-D8FE50231963}" srcOrd="0" destOrd="0" presId="urn:microsoft.com/office/officeart/2005/8/layout/vList5"/>
    <dgm:cxn modelId="{CAC1175F-8C3C-450B-9B72-4686A937CC93}" type="presOf" srcId="{20EB1440-364D-498F-9622-3D36534EE5B4}" destId="{6EB2A58E-CA03-4F76-94B6-D8FE50231963}" srcOrd="0" destOrd="1" presId="urn:microsoft.com/office/officeart/2005/8/layout/vList5"/>
    <dgm:cxn modelId="{8D723D0E-BD21-4C20-9750-0A4EF33E0DA4}" type="presOf" srcId="{D68E6DAF-EEA1-479D-939A-ECC51BA19D27}" destId="{6EB2A58E-CA03-4F76-94B6-D8FE50231963}" srcOrd="0" destOrd="2" presId="urn:microsoft.com/office/officeart/2005/8/layout/vList5"/>
    <dgm:cxn modelId="{36691EDC-4065-40C2-9D85-7C8D90594998}" type="presOf" srcId="{E3AA63AF-0BE5-4E80-A7C6-5FD0DEDE243C}" destId="{6EB2A58E-CA03-4F76-94B6-D8FE50231963}" srcOrd="0" destOrd="3" presId="urn:microsoft.com/office/officeart/2005/8/layout/vList5"/>
    <dgm:cxn modelId="{179FAF32-4B69-4FEE-94CD-E6016E7E340D}" type="presParOf" srcId="{D5935282-3C7C-4F88-A1AE-C27DB8591514}" destId="{A76EE5BB-CBA4-4DD9-BFB7-3F3F246C9BF0}" srcOrd="3" destOrd="0" presId="urn:microsoft.com/office/officeart/2005/8/layout/vList5"/>
    <dgm:cxn modelId="{A7D8C6A9-5EF9-4BAB-9F04-08B0D3781722}" type="presParOf" srcId="{D5935282-3C7C-4F88-A1AE-C27DB8591514}" destId="{2BB2A428-FB05-47E5-AC5F-C6A7936A9AC0}" srcOrd="4" destOrd="0" presId="urn:microsoft.com/office/officeart/2005/8/layout/vList5"/>
    <dgm:cxn modelId="{793F90CC-B0D0-4216-A99E-1CDB3DEFB143}" type="presParOf" srcId="{2BB2A428-FB05-47E5-AC5F-C6A7936A9AC0}" destId="{B093CE78-670B-40EB-95CF-315E334D550F}" srcOrd="0" destOrd="4" presId="urn:microsoft.com/office/officeart/2005/8/layout/vList5"/>
    <dgm:cxn modelId="{58EB6A7B-88FF-4062-BC6B-418A7E614375}" type="presOf" srcId="{C8DDDFA1-AF37-4444-AAEB-D51CEE212719}" destId="{B093CE78-670B-40EB-95CF-315E334D550F}" srcOrd="0" destOrd="0" presId="urn:microsoft.com/office/officeart/2005/8/layout/vList5"/>
    <dgm:cxn modelId="{FB2CE6A6-3BE6-45C6-8E07-C46C4B797AB5}" type="presParOf" srcId="{2BB2A428-FB05-47E5-AC5F-C6A7936A9AC0}" destId="{64028F0D-BE57-4642-92F7-303D4E45C524}" srcOrd="1" destOrd="4" presId="urn:microsoft.com/office/officeart/2005/8/layout/vList5"/>
    <dgm:cxn modelId="{52EFA433-F90A-4AE2-8F3D-428C6533AFD0}" type="presOf" srcId="{5AA02751-379E-46DB-884A-F23ACBC498EE}" destId="{64028F0D-BE57-4642-92F7-303D4E45C524}" srcOrd="0" destOrd="0" presId="urn:microsoft.com/office/officeart/2005/8/layout/vList5"/>
    <dgm:cxn modelId="{A1DFE34B-608B-4FE5-A104-B8B21C115CFB}" type="presOf" srcId="{FB44119B-7263-49FF-BCF3-C135B04AE70C}" destId="{64028F0D-BE57-4642-92F7-303D4E45C524}" srcOrd="0" destOrd="1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902065" cy="3477895"/>
        <a:chOff x="0" y="0"/>
        <a:chExt cx="8902065" cy="3477895"/>
      </a:xfrm>
    </dsp:grpSpPr>
    <dsp:sp modelId="{DD9406C3-FC80-4468-A55B-122D744D43F0}">
      <dsp:nvSpPr>
        <dsp:cNvPr id="4" name="Round Same Side Corner Rectangle 3"/>
        <dsp:cNvSpPr/>
      </dsp:nvSpPr>
      <dsp:spPr bwMode="white">
        <a:xfrm rot="5400000">
          <a:off x="5604644" y="-2287710"/>
          <a:ext cx="897521" cy="5697322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68580" tIns="34290" rIns="68580" bIns="34290" anchor="ctr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>
              <a:solidFill>
                <a:srgbClr val="FF0000"/>
              </a:solidFill>
            </a:rPr>
            <a:t>Rencana &amp; Proses Pembelajaran</a:t>
          </a:r>
          <a:endParaRPr lang="en-US" sz="1800">
            <a:solidFill>
              <a:srgbClr val="FF0000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>
              <a:solidFill>
                <a:srgbClr val="FF0000"/>
              </a:solidFill>
            </a:rPr>
            <a:t>Kompetensi Kepribadian &amp; Sosial</a:t>
          </a:r>
          <a:endParaRPr lang="en-US" sz="1800">
            <a:solidFill>
              <a:srgbClr val="FF0000"/>
            </a:solidFill>
          </a:endParaRPr>
        </a:p>
      </dsp:txBody>
      <dsp:txXfrm rot="5400000">
        <a:off x="5604644" y="-2287710"/>
        <a:ext cx="897521" cy="5697322"/>
      </dsp:txXfrm>
    </dsp:sp>
    <dsp:sp modelId="{96BE2B31-D87C-43E1-BE64-4C27B13F4AA4}">
      <dsp:nvSpPr>
        <dsp:cNvPr id="3" name="Rounded Rectangle 2"/>
        <dsp:cNvSpPr/>
      </dsp:nvSpPr>
      <dsp:spPr bwMode="white">
        <a:xfrm>
          <a:off x="0" y="0"/>
          <a:ext cx="3204743" cy="1121902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5250" tIns="47625" rIns="95250" bIns="47625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PENILAIAN GURU PAMONG</a:t>
          </a:r>
          <a:endParaRPr lang="en-US"/>
        </a:p>
      </dsp:txBody>
      <dsp:txXfrm>
        <a:off x="0" y="0"/>
        <a:ext cx="3204743" cy="1121902"/>
      </dsp:txXfrm>
    </dsp:sp>
    <dsp:sp modelId="{6EB2A58E-CA03-4F76-94B6-D8FE50231963}">
      <dsp:nvSpPr>
        <dsp:cNvPr id="6" name="Round Same Side Corner Rectangle 5"/>
        <dsp:cNvSpPr/>
      </dsp:nvSpPr>
      <dsp:spPr bwMode="white">
        <a:xfrm rot="5400000">
          <a:off x="5604644" y="-1109713"/>
          <a:ext cx="897521" cy="5697322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53340" tIns="26670" rIns="53340" bIns="26670" anchor="ctr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>
              <a:solidFill>
                <a:srgbClr val="002060"/>
              </a:solidFill>
            </a:rPr>
            <a:t>Rencana Pembelajaran</a:t>
          </a:r>
          <a:endParaRPr lang="en-US" sz="1400">
            <a:solidFill>
              <a:srgbClr val="002060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>
              <a:solidFill>
                <a:srgbClr val="002060"/>
              </a:solidFill>
            </a:rPr>
            <a:t>Proses Pembelajaran</a:t>
          </a:r>
          <a:endParaRPr lang="en-US" sz="1400">
            <a:solidFill>
              <a:srgbClr val="002060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>
              <a:solidFill>
                <a:srgbClr val="002060"/>
              </a:solidFill>
            </a:rPr>
            <a:t>Kompetensi Kepribadian &amp; Sosial</a:t>
          </a:r>
          <a:endParaRPr lang="en-US" sz="1400">
            <a:solidFill>
              <a:srgbClr val="002060"/>
            </a:solidFill>
          </a:endParaRPr>
        </a:p>
        <a:p>
          <a:pPr marL="114300" lvl="1" indent="-114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>
              <a:solidFill>
                <a:srgbClr val="002060"/>
              </a:solidFill>
            </a:rPr>
            <a:t>Laporan PLT</a:t>
          </a:r>
          <a:endParaRPr lang="en-US" sz="1400">
            <a:solidFill>
              <a:srgbClr val="002060"/>
            </a:solidFill>
          </a:endParaRPr>
        </a:p>
      </dsp:txBody>
      <dsp:txXfrm rot="5400000">
        <a:off x="5604644" y="-1109713"/>
        <a:ext cx="897521" cy="5697322"/>
      </dsp:txXfrm>
    </dsp:sp>
    <dsp:sp modelId="{EBD335B5-8308-49CB-9630-99D852747B1F}">
      <dsp:nvSpPr>
        <dsp:cNvPr id="5" name="Rounded Rectangle 4"/>
        <dsp:cNvSpPr/>
      </dsp:nvSpPr>
      <dsp:spPr bwMode="white">
        <a:xfrm>
          <a:off x="0" y="1177997"/>
          <a:ext cx="3204743" cy="1121902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5250" tIns="47625" rIns="95250" bIns="47625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PENILAIAN DPL</a:t>
          </a:r>
          <a:endParaRPr lang="en-US"/>
        </a:p>
      </dsp:txBody>
      <dsp:txXfrm>
        <a:off x="0" y="1177997"/>
        <a:ext cx="3204743" cy="1121902"/>
      </dsp:txXfrm>
    </dsp:sp>
    <dsp:sp modelId="{64028F0D-BE57-4642-92F7-303D4E45C524}">
      <dsp:nvSpPr>
        <dsp:cNvPr id="8" name="Round Same Side Corner Rectangle 7"/>
        <dsp:cNvSpPr/>
      </dsp:nvSpPr>
      <dsp:spPr bwMode="white">
        <a:xfrm rot="5400000">
          <a:off x="5604644" y="68283"/>
          <a:ext cx="897521" cy="5697322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80010" tIns="40005" rIns="80010" bIns="40005" anchor="ctr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>
              <a:solidFill>
                <a:schemeClr val="dk1"/>
              </a:solidFill>
            </a:rPr>
            <a:t>Kompetensi Kepribadian</a:t>
          </a:r>
          <a:endParaRPr lang="en-US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>
              <a:solidFill>
                <a:schemeClr val="dk1"/>
              </a:solidFill>
            </a:rPr>
            <a:t>Kompetensi Sosial</a:t>
          </a:r>
          <a:endParaRPr lang="en-US">
            <a:solidFill>
              <a:schemeClr val="dk1"/>
            </a:solidFill>
          </a:endParaRPr>
        </a:p>
      </dsp:txBody>
      <dsp:txXfrm rot="5400000">
        <a:off x="5604644" y="68283"/>
        <a:ext cx="897521" cy="5697322"/>
      </dsp:txXfrm>
    </dsp:sp>
    <dsp:sp modelId="{B093CE78-670B-40EB-95CF-315E334D550F}">
      <dsp:nvSpPr>
        <dsp:cNvPr id="7" name="Rounded Rectangle 6"/>
        <dsp:cNvSpPr/>
      </dsp:nvSpPr>
      <dsp:spPr bwMode="white">
        <a:xfrm>
          <a:off x="0" y="2355993"/>
          <a:ext cx="3204743" cy="1121902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5250" tIns="47625" rIns="95250" bIns="47625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PENILAIAN TEMAN MAHASISWA</a:t>
          </a:r>
          <a:endParaRPr lang="en-US"/>
        </a:p>
      </dsp:txBody>
      <dsp:txXfrm>
        <a:off x="0" y="2355993"/>
        <a:ext cx="3204743" cy="1121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BAHAN PENYEGARAN DPL PLT 09-08-18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Layout">
  <p:cSld name="Agenda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557933" y="586000"/>
            <a:ext cx="96340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BAHAN PENYEGARAN DPL PLT 09-08-18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emf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5470"/>
            <a:ext cx="10972800" cy="4375150"/>
          </a:xfrm>
          <a:solidFill>
            <a:srgbClr val="FFFF00"/>
          </a:solidFill>
        </p:spPr>
        <p:txBody>
          <a:bodyPr/>
          <a:p>
            <a:pPr algn="ctr"/>
            <a:r>
              <a:rPr lang="en-US" sz="7800" b="1">
                <a:latin typeface="Bernard MT Condensed" panose="02050806060905020404" charset="0"/>
                <a:cs typeface="Bernard MT Condensed" panose="02050806060905020404" charset="0"/>
              </a:rPr>
              <a:t>SISTEM PENILAIAN PRAKTIK LAPANGAN TERBIMBING</a:t>
            </a:r>
            <a:br>
              <a:rPr lang="en-US" sz="7800" b="1">
                <a:latin typeface="Bernard MT Condensed" panose="02050806060905020404" charset="0"/>
                <a:cs typeface="Bernard MT Condensed" panose="02050806060905020404" charset="0"/>
              </a:rPr>
            </a:br>
            <a:r>
              <a:rPr lang="en-US" sz="7800" b="1">
                <a:latin typeface="Bernard MT Condensed" panose="02050806060905020404" charset="0"/>
                <a:cs typeface="Bernard MT Condensed" panose="02050806060905020404" charset="0"/>
              </a:rPr>
              <a:t>TAHUN 2018</a:t>
            </a:r>
            <a:endParaRPr lang="en-US" sz="7800" b="1">
              <a:latin typeface="Bernard MT Condensed" panose="02050806060905020404" charset="0"/>
              <a:cs typeface="Bernard MT Condensed" panose="020508060609050204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961255"/>
            <a:ext cx="10972800" cy="1283970"/>
          </a:xfrm>
          <a:solidFill>
            <a:srgbClr val="002060"/>
          </a:solidFill>
        </p:spPr>
        <p:txBody>
          <a:bodyPr/>
          <a:p>
            <a:pPr marL="0" indent="0" algn="ctr">
              <a:buNone/>
            </a:pPr>
            <a:r>
              <a:rPr 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PUSAT PENGEMBANGAN PRAKTIK PENGALAMAN LAPANGAN</a:t>
            </a:r>
            <a:endParaRPr 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UNIVERSITAS NEGERI YOGYAKARTA</a:t>
            </a:r>
            <a:endParaRPr 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807065" cy="718185"/>
          </a:xfrm>
          <a:solidFill>
            <a:srgbClr val="7030A0"/>
          </a:solidFill>
        </p:spPr>
        <p:txBody>
          <a:bodyPr/>
          <a:p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PLT 2018</a:t>
            </a:r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685"/>
            <a:ext cx="10807065" cy="617220"/>
          </a:xfrm>
          <a:solidFill>
            <a:srgbClr val="FFFF00"/>
          </a:solidFill>
        </p:spPr>
        <p:txBody>
          <a:bodyPr anchor="ctr" anchorCtr="0"/>
          <a:p>
            <a:pPr marL="0" indent="0">
              <a:buNone/>
            </a:pPr>
            <a:r>
              <a:rPr lang="en-US" sz="2400" b="1">
                <a:solidFill>
                  <a:srgbClr val="7030A0"/>
                </a:solidFill>
                <a:sym typeface="+mn-ea"/>
              </a:rPr>
              <a:t>CONTOH</a:t>
            </a:r>
            <a:r>
              <a:rPr lang="en-US" sz="2400" b="1">
                <a:solidFill>
                  <a:srgbClr val="FF0000"/>
                </a:solidFill>
                <a:sym typeface="+mn-ea"/>
              </a:rPr>
              <a:t>, SETIDAKNYA ADA 6 FORMAT YANG HARUS DIISI </a:t>
            </a:r>
            <a:endParaRPr lang="en-US" sz="24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09600" y="1896110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FO1 Untuk menilai Rencana Pelaksanaan Pembelajaran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609600" y="2617470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FO2 Untuk menilai Proses Pembelajaran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09600" y="3334385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FO3 Untuk menilai Kompetensi Kepribadian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609600" y="4077970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FO4 Untuk menilai Kompetensi Sosial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609600" y="4801235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FO5 Untuk menilai Laporan PLT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609600" y="5524500"/>
            <a:ext cx="10807065" cy="61722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sym typeface="+mn-ea"/>
              </a:rPr>
              <a:t>FO6 Untuk merekap Nilai PLT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RENCANA PEMBELAJARAN (F01)</a:t>
            </a:r>
            <a:endParaRPr 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3810"/>
            <a:ext cx="10972800" cy="4971415"/>
          </a:xfrm>
          <a:solidFill>
            <a:srgbClr val="002060"/>
          </a:solidFill>
        </p:spPr>
        <p:txBody>
          <a:bodyPr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4520" y="1274445"/>
          <a:ext cx="10982960" cy="481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635"/>
                <a:gridCol w="5799455"/>
                <a:gridCol w="828675"/>
                <a:gridCol w="814070"/>
                <a:gridCol w="662940"/>
                <a:gridCol w="662305"/>
                <a:gridCol w="633095"/>
                <a:gridCol w="692785"/>
              </a:tblGrid>
              <a:tr h="55626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NO</a:t>
                      </a:r>
                      <a:endParaRPr lang="en-US" b="1"/>
                    </a:p>
                  </a:txBody>
                  <a:tcPr anchor="ctr" anchorCtr="0"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FOKUS PENILAIAN</a:t>
                      </a:r>
                      <a:endParaRPr lang="en-US" b="1"/>
                    </a:p>
                  </a:txBody>
                  <a:tcPr anchor="ctr" anchorCtr="0"/>
                </a:tc>
                <a:tc gridSpan="6"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SKOR PEMBELAJARAN KE</a:t>
                      </a:r>
                      <a:endParaRPr lang="en-US" b="1"/>
                    </a:p>
                  </a:txBody>
                  <a:tcPr anchor="ctr" anchorCtr="0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6703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1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2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3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4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5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6</a:t>
                      </a:r>
                      <a:endParaRPr lang="en-US" b="1"/>
                    </a:p>
                  </a:txBody>
                  <a:tcPr anchor="ctr" anchorCtr="0"/>
                </a:tc>
              </a:tr>
              <a:tr h="5562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1.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Perumusan Indikator Pembelajaran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2.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Pemilihan dan Pengorganisasian Materi Ajar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3.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Penilaian Karakter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4.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Pemilihan Media/Alat Pembelajaran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56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5.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Skenario/Kegiatan Pembelj/Metode Saintifik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6.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Pemilihan Sumber Belajar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562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7.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Penilaian Hasil Belajar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PROSES PEMBELAJARAN (F02)</a:t>
            </a:r>
            <a:endParaRPr 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0655"/>
            <a:ext cx="10972800" cy="4814570"/>
          </a:xfrm>
          <a:solidFill>
            <a:srgbClr val="002060"/>
          </a:solidFill>
        </p:spPr>
        <p:txBody>
          <a:bodyPr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4520" y="1274445"/>
          <a:ext cx="10982960" cy="5020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635"/>
                <a:gridCol w="5799455"/>
                <a:gridCol w="828675"/>
                <a:gridCol w="814070"/>
                <a:gridCol w="662940"/>
                <a:gridCol w="662305"/>
                <a:gridCol w="633095"/>
                <a:gridCol w="692785"/>
              </a:tblGrid>
              <a:tr h="579755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NO</a:t>
                      </a:r>
                      <a:endParaRPr lang="en-US" b="1"/>
                    </a:p>
                  </a:txBody>
                  <a:tcPr anchor="ctr" anchorCtr="0"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FOKUS PENILAIAN</a:t>
                      </a:r>
                      <a:endParaRPr lang="en-US" b="1"/>
                    </a:p>
                  </a:txBody>
                  <a:tcPr anchor="ctr" anchorCtr="0"/>
                </a:tc>
                <a:tc gridSpan="6"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PRAKTIK KE</a:t>
                      </a:r>
                      <a:endParaRPr lang="en-US" b="1"/>
                    </a:p>
                  </a:txBody>
                  <a:tcPr anchor="ctr" anchorCtr="0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8290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1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2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3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4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5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6</a:t>
                      </a:r>
                      <a:endParaRPr lang="en-US" b="1"/>
                    </a:p>
                  </a:txBody>
                  <a:tcPr anchor="ctr" anchorCtr="0"/>
                </a:tc>
              </a:tr>
              <a:tr h="5797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1.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Membuka Pembelajaran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2.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Menyampaikan Materi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3.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Interaksi Pembelajaran; Skenario pembelajaran (Metode Saintifik/Problem Based Learning, Discovery Learning)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4.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Penggunaan Bahasa; Penampilan Alokasi Waktu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5.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Evaluasi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  <a:tr h="5797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6.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Menutup Pelajaran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779145"/>
          </a:xfrm>
          <a:solidFill>
            <a:srgbClr val="7030A0"/>
          </a:solidFill>
        </p:spPr>
        <p:txBody>
          <a:bodyPr/>
          <a:p>
            <a:r>
              <a:rPr lang="en-US" sz="30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KOMPETENSI KEPRIBADIAN (F03)</a:t>
            </a:r>
            <a:endParaRPr lang="en-US" sz="3000" b="1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0655"/>
            <a:ext cx="10972800" cy="5059045"/>
          </a:xfrm>
          <a:solidFill>
            <a:srgbClr val="002060"/>
          </a:solidFill>
        </p:spPr>
        <p:txBody>
          <a:bodyPr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9600" y="987425"/>
          <a:ext cx="109728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7251065"/>
                <a:gridCol w="1553210"/>
                <a:gridCol w="1349375"/>
              </a:tblGrid>
              <a:tr h="350520"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NO</a:t>
                      </a:r>
                      <a:endParaRPr lang="en-US" sz="1700" b="1"/>
                    </a:p>
                  </a:txBody>
                  <a:tcPr anchor="ctr" anchorCtr="0"/>
                </a:tc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KOMPONEN/ASPEK</a:t>
                      </a:r>
                      <a:endParaRPr lang="en-US" sz="1700" b="1"/>
                    </a:p>
                  </a:txBody>
                  <a:tcPr anchor="ctr" anchorCtr="0"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WAKTU PENILAIAN</a:t>
                      </a:r>
                      <a:endParaRPr lang="en-US" sz="1700" b="1"/>
                    </a:p>
                  </a:txBody>
                  <a:tcPr/>
                </a:tc>
                <a:tc hMerge="1">
                  <a:tcPr/>
                </a:tc>
              </a:tr>
              <a:tr h="35052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Mulai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Akhir</a:t>
                      </a: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1.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Keramahan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2.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Kesupelan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3.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Kekritisan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4.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Kekreatifan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5.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Ketenangan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6.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Kepercayaan Diri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7.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Kesopanan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8.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Kelancaran Berbicara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9.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Kehangatan dalam Berkomunikasi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10.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Kematangan/Kedewasaan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11.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Kesahajaan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12.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Kerapian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13.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Kesopanan dalam Penampilan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>
                <a:solidFill>
                  <a:schemeClr val="bg1"/>
                </a:solidFill>
              </a:rPr>
              <a:t>BAHAN PENYEGARAN DPL PLT 09-08-18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KOMPETENSI SOSIAL (F04)</a:t>
            </a:r>
            <a:endParaRPr 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5715"/>
            <a:ext cx="10972800" cy="4866640"/>
          </a:xfrm>
          <a:solidFill>
            <a:srgbClr val="002060"/>
          </a:solidFill>
        </p:spPr>
        <p:txBody>
          <a:bodyPr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9600" y="1276350"/>
          <a:ext cx="10972800" cy="437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7251065"/>
                <a:gridCol w="1553210"/>
                <a:gridCol w="1349375"/>
              </a:tblGrid>
              <a:tr h="486410"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NO</a:t>
                      </a:r>
                      <a:endParaRPr lang="en-US" sz="1700" b="1"/>
                    </a:p>
                  </a:txBody>
                  <a:tcPr anchor="ctr" anchorCtr="0"/>
                </a:tc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KOMPONEN/ASPEK</a:t>
                      </a:r>
                      <a:endParaRPr lang="en-US" sz="1700" b="1"/>
                    </a:p>
                  </a:txBody>
                  <a:tcPr anchor="ctr" anchorCtr="0"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WAKTU PENILAIAN</a:t>
                      </a:r>
                      <a:endParaRPr lang="en-US" sz="1700" b="1"/>
                    </a:p>
                  </a:txBody>
                  <a:tcPr/>
                </a:tc>
                <a:tc hMerge="1">
                  <a:tcPr/>
                </a:tc>
              </a:tr>
              <a:tr h="4864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Mulai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Akhir</a:t>
                      </a: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1.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Kesimpatisan dan keempatian pada murid/jeman sejawat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2.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Kepatuhan terhadap keputusan bersama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3.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Kerjasama dalam kelompok/organisasi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4.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Kerjasama dengan anak didik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5.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Keterlibatan di lingkungan kerja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6.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Kedisiplinan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  <a:tr h="4864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700" b="1"/>
                        <a:t>7.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700" b="1"/>
                        <a:t>Rasa hormat/penghargaan pada orang lain</a:t>
                      </a: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7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PENILAIAN LAPORAN PLT (F05)</a:t>
            </a:r>
            <a:endParaRPr 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0655"/>
            <a:ext cx="10972800" cy="4814570"/>
          </a:xfrm>
          <a:solidFill>
            <a:srgbClr val="002060"/>
          </a:solidFill>
        </p:spPr>
        <p:txBody>
          <a:bodyPr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711200" y="1552575"/>
          <a:ext cx="10753725" cy="446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155055"/>
                <a:gridCol w="1410335"/>
                <a:gridCol w="1621790"/>
                <a:gridCol w="956945"/>
              </a:tblGrid>
              <a:tr h="8921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/>
                        <a:t>NO</a:t>
                      </a:r>
                      <a:endParaRPr 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/>
                        <a:t>KOMPONEN LAPORAN YANG DINILAI</a:t>
                      </a:r>
                      <a:endParaRPr 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/>
                        <a:t>NILAI MAX</a:t>
                      </a:r>
                      <a:endParaRPr 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/>
                        <a:t>KODE KOMP</a:t>
                      </a:r>
                      <a:endParaRPr 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/>
                        <a:t>NILAI</a:t>
                      </a:r>
                      <a:endParaRPr lang="en-US"/>
                    </a:p>
                  </a:txBody>
                  <a:tcPr anchor="ctr" anchorCtr="0"/>
                </a:tc>
              </a:tr>
              <a:tr h="8921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1.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Isi Laporan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40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N</a:t>
                      </a:r>
                      <a:r>
                        <a:rPr lang="en-US" b="1" baseline="-25000"/>
                        <a:t>1</a:t>
                      </a:r>
                      <a:endParaRPr lang="en-US" b="1" baseline="-250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8921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2.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Simpulan dan saran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30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N</a:t>
                      </a:r>
                      <a:r>
                        <a:rPr lang="en-US" b="1" baseline="-25000"/>
                        <a:t>2</a:t>
                      </a:r>
                      <a:endParaRPr lang="en-US" b="1" baseline="-250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8921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3.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Sistematika Penulisan, tata Tulis, dan Bahasa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30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N</a:t>
                      </a:r>
                      <a:r>
                        <a:rPr lang="en-US" b="1" baseline="-25000"/>
                        <a:t>3</a:t>
                      </a:r>
                      <a:endParaRPr lang="en-US" b="1" baseline="-250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892175">
                <a:tc gridSpan="4"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Nilai Laporan PLT</a:t>
                      </a:r>
                      <a:endParaRPr lang="en-US" b="1"/>
                    </a:p>
                  </a:txBody>
                  <a:tcPr anchor="ctr" anchorCtr="0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9640"/>
          </a:xfrm>
          <a:solidFill>
            <a:srgbClr val="7030A0"/>
          </a:solidFill>
        </p:spPr>
        <p:txBody>
          <a:bodyPr/>
          <a:p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FORMAT REKAPITULASI NILAI PLT (F06)</a:t>
            </a:r>
            <a:endParaRPr 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0655"/>
            <a:ext cx="10972800" cy="5059045"/>
          </a:xfrm>
          <a:solidFill>
            <a:srgbClr val="002060"/>
          </a:solidFill>
        </p:spPr>
        <p:txBody>
          <a:bodyPr/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05790" y="1535430"/>
          <a:ext cx="10976610" cy="4725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285"/>
                <a:gridCol w="4398010"/>
                <a:gridCol w="998220"/>
                <a:gridCol w="1315720"/>
                <a:gridCol w="1043940"/>
                <a:gridCol w="1829435"/>
              </a:tblGrid>
              <a:tr h="67500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PROGRAM</a:t>
                      </a:r>
                      <a:endParaRPr 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KOMPONEN YANG DINILAI</a:t>
                      </a:r>
                      <a:endParaRPr 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ASAL NILAI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/>
                        <a:t>NILAI RIIL</a:t>
                      </a:r>
                      <a:endParaRPr lang="en-US"/>
                    </a:p>
                    <a:p>
                      <a:pPr algn="ctr">
                        <a:buNone/>
                      </a:pPr>
                      <a:r>
                        <a:rPr lang="en-US"/>
                        <a:t>(0-100)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BOBOT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NILAI (Bobot x Nilai Riil</a:t>
                      </a:r>
                      <a:endParaRPr lang="en-US"/>
                    </a:p>
                  </a:txBody>
                  <a:tcPr/>
                </a:tc>
              </a:tr>
              <a:tr h="675005">
                <a:tc rowSpan="5"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PLT</a:t>
                      </a:r>
                      <a:endParaRPr lang="en-US" b="1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1. Perencanaan Pembelajaran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F01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2</a:t>
                      </a:r>
                      <a:endParaRPr lang="en-US" b="1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2. Proses Pembelajaran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F02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4</a:t>
                      </a:r>
                      <a:endParaRPr lang="en-US" b="1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3. Kompetensi kepribadian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F03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2</a:t>
                      </a:r>
                      <a:endParaRPr lang="en-US" b="1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4. Kompetensi Sosial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F04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1</a:t>
                      </a:r>
                      <a:endParaRPr lang="en-US" b="1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5. Laporan PLT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b="1"/>
                        <a:t>F05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b="1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1</a:t>
                      </a:r>
                      <a:endParaRPr lang="en-US" b="1"/>
                    </a:p>
                  </a:txBody>
                  <a:tcPr anchor="t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75005">
                <a:tc gridSpan="5">
                  <a:txBody>
                    <a:bodyPr/>
                    <a:p>
                      <a:pPr algn="ctr">
                        <a:buNone/>
                      </a:pPr>
                      <a:r>
                        <a:rPr lang="en-US" b="1"/>
                        <a:t>TOTAL NILAI PLT</a:t>
                      </a:r>
                      <a:endParaRPr lang="en-US" b="1"/>
                    </a:p>
                  </a:txBody>
                  <a:tcPr anchor="ctr" anchorCtr="0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854075"/>
          </a:xfrm>
          <a:solidFill>
            <a:srgbClr val="FFFF00"/>
          </a:solidFill>
        </p:spPr>
        <p:txBody>
          <a:bodyPr/>
          <a:p>
            <a:r>
              <a:rPr lang="en-US" sz="3800" b="1" u="sng">
                <a:solidFill>
                  <a:srgbClr val="7030A0"/>
                </a:solidFill>
              </a:rPr>
              <a:t>CATATAN</a:t>
            </a:r>
            <a:r>
              <a:rPr lang="en-US" sz="3800" b="1">
                <a:solidFill>
                  <a:srgbClr val="7030A0"/>
                </a:solidFill>
              </a:rPr>
              <a:t>:</a:t>
            </a:r>
            <a:endParaRPr lang="en-US" sz="3800" b="1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4270"/>
            <a:ext cx="10972800" cy="5001260"/>
          </a:xfrm>
          <a:pattFill prst="narVert">
            <a:fgClr>
              <a:srgbClr val="0066CC"/>
            </a:fgClr>
            <a:bgClr>
              <a:srgbClr val="FFFFFF"/>
            </a:bgClr>
          </a:pattFill>
          <a:ln w="57150">
            <a:solidFill>
              <a:schemeClr val="tx1"/>
            </a:solidFill>
          </a:ln>
        </p:spPr>
        <p:txBody>
          <a:bodyPr/>
          <a:p>
            <a:r>
              <a:rPr lang="en-US">
                <a:solidFill>
                  <a:schemeClr val="tx2"/>
                </a:solidFill>
              </a:rPr>
              <a:t>Untuk pelaksanaan PLT tahun 2018, PP-PPL &amp; PKL tidak mencetak buku penilaian;</a:t>
            </a:r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Untuk keperluan penilaian PLT tahun 2018, Bapak/Ibu DPL dimohon melakukan penilaian secara “daring”; </a:t>
            </a:r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PP-PPL &amp; PKL atas dukungan penuh Bapak Wakil Rektor 1 sedang menyiapkan Pedoman PLP 1, Pembelajaran Mikro, &amp; PLP 2 termasuk instrumen penilaiannya. 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p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SISTEM PENILAIAN PLT</a:t>
            </a:r>
            <a:endParaRPr lang="en-US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4100"/>
            <a:ext cx="10972800" cy="5073650"/>
          </a:xfrm>
          <a:ln w="57150">
            <a:solidFill>
              <a:srgbClr val="7030A0"/>
            </a:solidFill>
          </a:ln>
        </p:spPr>
        <p:txBody>
          <a:bodyPr/>
          <a:p>
            <a:r>
              <a:rPr lang="en-US" sz="3600">
                <a:latin typeface="Berlin Sans FB" panose="020E0602020502020306" charset="0"/>
                <a:cs typeface="Berlin Sans FB" panose="020E0602020502020306" charset="0"/>
              </a:rPr>
              <a:t>Seiring dengan sistem penilaian yang dikembangkan di UNY, maka penilaian PLT juga mengikuti sistem daring.</a:t>
            </a:r>
            <a:endParaRPr lang="en-US" sz="3600">
              <a:latin typeface="Berlin Sans FB" panose="020E0602020502020306" charset="0"/>
              <a:cs typeface="Berlin Sans FB" panose="020E0602020502020306" charset="0"/>
            </a:endParaRPr>
          </a:p>
          <a:p>
            <a:endParaRPr lang="en-US" sz="3600">
              <a:latin typeface="Berlin Sans FB" panose="020E0602020502020306" charset="0"/>
              <a:cs typeface="Berlin Sans FB" panose="020E0602020502020306" charset="0"/>
            </a:endParaRPr>
          </a:p>
          <a:p>
            <a:r>
              <a:rPr lang="en-US" sz="3600">
                <a:latin typeface="Berlin Sans FB" panose="020E0602020502020306" charset="0"/>
                <a:cs typeface="Berlin Sans FB" panose="020E0602020502020306" charset="0"/>
              </a:rPr>
              <a:t>Teknis, mekanisme, dan sistem penilaian PLT tahun 2018 akan dijelaskan dan didemokan oleh bapak Aam Abraham (Puskom).</a:t>
            </a:r>
            <a:endParaRPr lang="en-US" sz="3600">
              <a:latin typeface="Berlin Sans FB" panose="020E0602020502020306" charset="0"/>
              <a:cs typeface="Berlin Sans FB" panose="020E0602020502020306" charset="0"/>
            </a:endParaRPr>
          </a:p>
          <a:p>
            <a:pPr marL="0" indent="0">
              <a:buNone/>
            </a:pPr>
            <a:endParaRPr lang="en-US" sz="3600">
              <a:latin typeface="Berlin Sans FB" panose="020E0602020502020306" charset="0"/>
              <a:cs typeface="Berlin Sans FB" panose="020E060202050202030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5510"/>
            <a:ext cx="10972800" cy="5220970"/>
          </a:xfrm>
          <a:blipFill>
            <a:blip r:embed="rId1"/>
          </a:blipFill>
        </p:spPr>
        <p:txBody>
          <a:bodyPr>
            <a:scene3d>
              <a:camera prst="isometricOffAxis1Right"/>
              <a:lightRig rig="threePt" dir="t"/>
            </a:scene3d>
          </a:bodyPr>
          <a:p>
            <a:pPr marL="0" indent="0" algn="ctr">
              <a:buNone/>
            </a:pPr>
            <a:endParaRPr lang="en-US" sz="5800" b="1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7000" b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/>
                <a:latin typeface="Berlin Sans FB" panose="020E0602020502020306" charset="0"/>
              </a:rPr>
              <a:t>TERIMA KASIH </a:t>
            </a:r>
            <a:endParaRPr lang="en-US" sz="7000" b="1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/>
              <a:latin typeface="Berlin Sans FB" panose="020E0602020502020306" charset="0"/>
            </a:endParaRPr>
          </a:p>
          <a:p>
            <a:pPr marL="0" indent="0" algn="ctr">
              <a:buNone/>
            </a:pPr>
            <a:r>
              <a:rPr lang="en-US" sz="7000" b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/>
                <a:latin typeface="Berlin Sans FB" panose="020E0602020502020306" charset="0"/>
              </a:rPr>
              <a:t>DAN </a:t>
            </a:r>
            <a:endParaRPr lang="en-US" sz="7000" b="1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/>
              <a:latin typeface="Berlin Sans FB" panose="020E0602020502020306" charset="0"/>
            </a:endParaRPr>
          </a:p>
          <a:p>
            <a:pPr marL="0" indent="0" algn="ctr">
              <a:buNone/>
            </a:pPr>
            <a:r>
              <a:rPr lang="en-US" sz="7000" b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/>
                <a:latin typeface="Berlin Sans FB" panose="020E0602020502020306" charset="0"/>
              </a:rPr>
              <a:t>MOHON MAAF</a:t>
            </a:r>
            <a:endParaRPr lang="en-US" sz="7000" b="1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/>
              <a:latin typeface="Berlin Sans FB" panose="020E060202050202030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205" y="557530"/>
            <a:ext cx="8260080" cy="1465580"/>
          </a:xfrm>
          <a:solidFill>
            <a:srgbClr val="FF0000"/>
          </a:solidFill>
        </p:spPr>
        <p:txBody>
          <a:bodyPr/>
          <a:p>
            <a:pPr algn="ctr"/>
            <a:r>
              <a:rPr lang="en-US" sz="3400" b="1">
                <a:solidFill>
                  <a:schemeClr val="bg1"/>
                </a:solidFill>
              </a:rPr>
              <a:t>PRAKTIK PENGALAMAN LAPANGAN (PPL)</a:t>
            </a:r>
            <a:r>
              <a:rPr lang="en-US" sz="3400"/>
              <a:t> </a:t>
            </a:r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205" y="4451350"/>
            <a:ext cx="8260080" cy="1676400"/>
          </a:xfrm>
          <a:solidFill>
            <a:srgbClr val="00B050"/>
          </a:solidFill>
        </p:spPr>
        <p:txBody>
          <a:bodyPr/>
          <a:p>
            <a:pPr marL="0" indent="0" algn="ctr">
              <a:buNone/>
            </a:pPr>
            <a:r>
              <a:rPr lang="en-US" sz="3400" b="1">
                <a:solidFill>
                  <a:schemeClr val="bg1"/>
                </a:solidFill>
                <a:latin typeface="+mj-lt"/>
                <a:cs typeface="+mj-lt"/>
                <a:sym typeface="+mn-ea"/>
              </a:rPr>
              <a:t>PROGRAM PENGENALAN LAPANGAN PERSEKOLAHAN (PLP)</a:t>
            </a:r>
            <a:endParaRPr lang="en-US" sz="3400" b="1">
              <a:solidFill>
                <a:schemeClr val="bg1"/>
              </a:solidFill>
              <a:latin typeface="+mj-lt"/>
              <a:cs typeface="+mj-lt"/>
              <a:sym typeface="+mn-ea"/>
            </a:endParaRPr>
          </a:p>
          <a:p>
            <a:pPr marL="0" indent="0" algn="ctr">
              <a:buNone/>
            </a:pPr>
            <a:r>
              <a:rPr lang="en-US" sz="1800">
                <a:solidFill>
                  <a:srgbClr val="FFFF00"/>
                </a:solidFill>
                <a:sym typeface="+mn-ea"/>
              </a:rPr>
              <a:t>(Permenristekdikti Nomor 55 Tahun 2017 tentang Standar Pendidikan Guru)</a:t>
            </a:r>
            <a:endParaRPr lang="en-US" sz="1800">
              <a:solidFill>
                <a:srgbClr val="FFFF00"/>
              </a:solidFill>
              <a:sym typeface="+mn-ea"/>
            </a:endParaRPr>
          </a:p>
          <a:p>
            <a:endParaRPr lang="en-US" sz="1800">
              <a:solidFill>
                <a:srgbClr val="FFFF00"/>
              </a:solidFill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132205" y="2691765"/>
            <a:ext cx="8260080" cy="126174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/>
            <a:r>
              <a:rPr lang="en-US" b="1">
                <a:solidFill>
                  <a:srgbClr val="00B050"/>
                </a:solidFill>
              </a:rPr>
              <a:t>PRAKTIK LAPANGAN TERBIMBING (PLT)</a:t>
            </a:r>
            <a:r>
              <a:rPr lang="en-US">
                <a:solidFill>
                  <a:srgbClr val="00B050"/>
                </a:solidFill>
              </a:rPr>
              <a:t> 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9590405" y="557530"/>
            <a:ext cx="1132840" cy="1465580"/>
          </a:xfrm>
          <a:prstGeom prst="bevel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.......</a:t>
            </a: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2016</a:t>
            </a: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" name="Bevel 5"/>
          <p:cNvSpPr/>
          <p:nvPr/>
        </p:nvSpPr>
        <p:spPr>
          <a:xfrm>
            <a:off x="9590405" y="2590800"/>
            <a:ext cx="1132840" cy="1362075"/>
          </a:xfrm>
          <a:prstGeom prst="bevel">
            <a:avLst/>
          </a:prstGeom>
          <a:solidFill>
            <a:srgbClr val="00206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2017 </a:t>
            </a:r>
            <a:endParaRPr kumimoji="0" lang="en-US" altLang="zh-CN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&amp; </a:t>
            </a:r>
            <a:endParaRPr kumimoji="0" lang="en-US" altLang="zh-CN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2018</a:t>
            </a:r>
            <a:endParaRPr kumimoji="0" lang="en-US" altLang="zh-CN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Bevel 6"/>
          <p:cNvSpPr/>
          <p:nvPr/>
        </p:nvSpPr>
        <p:spPr>
          <a:xfrm>
            <a:off x="9590405" y="4450715"/>
            <a:ext cx="1132840" cy="1677035"/>
          </a:xfrm>
          <a:prstGeom prst="bevel">
            <a:avLst/>
          </a:prstGeom>
          <a:solidFill>
            <a:srgbClr val="FFFF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2019</a:t>
            </a:r>
            <a:endParaRPr kumimoji="0" lang="en-US" altLang="zh-C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.......</a:t>
            </a: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" name="Striped Right Arrow 7"/>
          <p:cNvSpPr/>
          <p:nvPr/>
        </p:nvSpPr>
        <p:spPr>
          <a:xfrm rot="5400000">
            <a:off x="9920605" y="1022985"/>
            <a:ext cx="484505" cy="513080"/>
          </a:xfrm>
          <a:prstGeom prst="stripedRightArrow">
            <a:avLst/>
          </a:prstGeom>
          <a:solidFill>
            <a:srgbClr val="00206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" name="Striped Right Arrow 8"/>
          <p:cNvSpPr/>
          <p:nvPr/>
        </p:nvSpPr>
        <p:spPr>
          <a:xfrm rot="5400000">
            <a:off x="9845040" y="5108575"/>
            <a:ext cx="635000" cy="513080"/>
          </a:xfrm>
          <a:prstGeom prst="stripedRightArrow">
            <a:avLst/>
          </a:prstGeom>
          <a:solidFill>
            <a:srgbClr val="00206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" name="Flowchart: Multidocument 9"/>
          <p:cNvSpPr/>
          <p:nvPr/>
        </p:nvSpPr>
        <p:spPr>
          <a:xfrm rot="10800000">
            <a:off x="10862310" y="363855"/>
            <a:ext cx="1027430" cy="5796915"/>
          </a:xfrm>
          <a:prstGeom prst="flowChartMultidocument">
            <a:avLst/>
          </a:prstGeom>
          <a:solidFill>
            <a:srgbClr val="7030A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eaVert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SEBUTAN UNTUK  PROGRAM SARJANA </a:t>
            </a:r>
            <a:endParaRPr kumimoji="0" lang="en-US" altLang="zh-CN" sz="16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KEPENDIDIKAN</a:t>
            </a:r>
            <a:endParaRPr kumimoji="0" lang="en-US" altLang="zh-CN" sz="16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  <p:sp>
        <p:nvSpPr>
          <p:cNvPr id="12" name="Flowchart: Internal Storage 11"/>
          <p:cNvSpPr/>
          <p:nvPr/>
        </p:nvSpPr>
        <p:spPr>
          <a:xfrm>
            <a:off x="301625" y="565785"/>
            <a:ext cx="830580" cy="5561965"/>
          </a:xfrm>
          <a:prstGeom prst="flowChartInternalStorage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eaVert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PENDAHULUAN</a:t>
            </a:r>
            <a:endParaRPr kumimoji="0" lang="en-US" altLang="zh-CN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763905"/>
          </a:xfrm>
          <a:solidFill>
            <a:srgbClr val="7030A0"/>
          </a:solidFill>
        </p:spPr>
        <p:txBody>
          <a:bodyPr/>
          <a:p>
            <a:r>
              <a:rPr lang="en-US" b="1">
                <a:solidFill>
                  <a:srgbClr val="FFFF00"/>
                </a:solidFill>
              </a:rPr>
              <a:t>PENDAHULUAN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4270"/>
            <a:ext cx="10972800" cy="2113915"/>
          </a:xfr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p>
            <a:r>
              <a:rPr lang="en-US">
                <a:solidFill>
                  <a:srgbClr val="FFFF00"/>
                </a:solidFill>
              </a:rPr>
              <a:t>PLT (PPL istilah masa lalu, &amp; PLP saat ini) adalah suatu program wajib pemagangan mahasiswa dalam proses penyiapan guru profesional pada jenjang Program Sarjana Pendidikan.</a:t>
            </a:r>
            <a:endParaRPr lang="en-US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09600" y="3362960"/>
            <a:ext cx="10972800" cy="309626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>
                <a:solidFill>
                  <a:srgbClr val="FFC000"/>
                </a:solidFill>
                <a:latin typeface="Blackadder ITC" panose="04020505051007020D02" charset="0"/>
                <a:ea typeface="Malgun Gothic" panose="020B0503020000020004" charset="-127"/>
                <a:cs typeface="Blackadder ITC" panose="04020505051007020D02" charset="0"/>
              </a:rPr>
              <a:t>Guru</a:t>
            </a:r>
            <a:r>
              <a:rPr lang="en-US" sz="3700">
                <a:solidFill>
                  <a:schemeClr val="bg1">
                    <a:lumMod val="95000"/>
                  </a:schemeClr>
                </a:solidFill>
                <a:latin typeface="Blackadder ITC" panose="04020505051007020D02" charset="0"/>
                <a:ea typeface="Malgun Gothic" panose="020B0503020000020004" charset="-127"/>
                <a:cs typeface="Blackadder ITC" panose="04020505051007020D02" charset="0"/>
              </a:rPr>
              <a:t> adalah pendidik profesional dengan tugas utama mendidik, mengajar, membimbing, mengarahkan, melatih, menilai, dan mengevaluasi peserta didik pada pendidikan anak usia dini jalur pendidikan formal, pendidikan dasar, dan pendidikan menengah.</a:t>
            </a:r>
            <a:r>
              <a:rPr lang="en-US" sz="3700">
                <a:solidFill>
                  <a:srgbClr val="FFC000"/>
                </a:solidFill>
                <a:latin typeface="Blackadder ITC" panose="04020505051007020D02" charset="0"/>
                <a:ea typeface="Malgun Gothic" panose="020B0503020000020004" charset="-127"/>
                <a:cs typeface="Blackadder ITC" panose="04020505051007020D02" charset="0"/>
                <a:sym typeface="+mn-ea"/>
              </a:rPr>
              <a:t>(UU No. 14 Tahun 2005 tentang Guru dan Dosen)</a:t>
            </a:r>
            <a:r>
              <a:rPr lang="en-US" sz="3700">
                <a:solidFill>
                  <a:schemeClr val="bg1">
                    <a:lumMod val="95000"/>
                  </a:schemeClr>
                </a:solidFill>
                <a:latin typeface="Blackadder ITC" panose="04020505051007020D02" charset="0"/>
                <a:ea typeface="Malgun Gothic" panose="020B0503020000020004" charset="-127"/>
                <a:cs typeface="Blackadder ITC" panose="04020505051007020D02" charset="0"/>
                <a:sym typeface="+mn-ea"/>
              </a:rPr>
              <a:t>.</a:t>
            </a:r>
            <a:endParaRPr lang="en-US" sz="3700">
              <a:solidFill>
                <a:schemeClr val="bg1">
                  <a:lumMod val="95000"/>
                </a:schemeClr>
              </a:solidFill>
              <a:latin typeface="Blackadder ITC" panose="04020505051007020D02" charset="0"/>
              <a:ea typeface="Malgun Gothic" panose="020B0503020000020004" charset="-127"/>
              <a:cs typeface="Blackadder ITC" panose="04020505051007020D02" charset="0"/>
              <a:sym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33" y="586000"/>
            <a:ext cx="9634000" cy="350172"/>
          </a:xfrm>
        </p:spPr>
        <p:txBody>
          <a:bodyPr/>
          <a:lstStyle/>
          <a:p>
            <a:r>
              <a:rPr lang="en-US" b="1" dirty="0"/>
              <a:t>Industrial Revolution 4.0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82621" y="5124941"/>
            <a:ext cx="2791165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5" b="1" dirty="0">
                <a:solidFill>
                  <a:srgbClr val="660066"/>
                </a:solidFill>
                <a:latin typeface="Arial Black" panose="020B0A04020102020204" pitchFamily="34" charset="0"/>
              </a:rPr>
              <a:t>Steam, water, mechanical production equipment</a:t>
            </a:r>
            <a:endParaRPr lang="en-US" sz="1465" b="1" dirty="0">
              <a:solidFill>
                <a:srgbClr val="660066"/>
              </a:solidFill>
              <a:latin typeface="Arial Black" panose="020B0A04020102020204" pitchFamily="34" charset="0"/>
            </a:endParaRPr>
          </a:p>
          <a:p>
            <a:pPr algn="ctr"/>
            <a:endParaRPr lang="en-US" sz="1600" b="1" dirty="0">
              <a:solidFill>
                <a:srgbClr val="660066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1600" b="1" dirty="0">
                <a:solidFill>
                  <a:srgbClr val="C00000"/>
                </a:solidFill>
                <a:latin typeface="Arial Black" panose="020B0A04020102020204" pitchFamily="34" charset="0"/>
              </a:rPr>
              <a:t>MECHANIZATION</a:t>
            </a:r>
            <a:endParaRPr lang="en-US" sz="1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5996" y="5113419"/>
            <a:ext cx="2641283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5" b="1" dirty="0">
                <a:solidFill>
                  <a:schemeClr val="tx1"/>
                </a:solidFill>
                <a:latin typeface="Arial Black" panose="020B0A04020102020204" pitchFamily="34" charset="0"/>
              </a:rPr>
              <a:t>Division of labor, electricity, mass production</a:t>
            </a:r>
            <a:endParaRPr lang="en-US" sz="1465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en-US" sz="1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1600" b="1" dirty="0">
                <a:solidFill>
                  <a:srgbClr val="C00000"/>
                </a:solidFill>
                <a:latin typeface="Arial Black" panose="020B0A04020102020204" pitchFamily="34" charset="0"/>
              </a:rPr>
              <a:t>MASSIFICATION</a:t>
            </a:r>
            <a:endParaRPr lang="en-US" sz="1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8867" y="5121755"/>
            <a:ext cx="2433492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5" b="1" dirty="0">
                <a:solidFill>
                  <a:schemeClr val="bg2"/>
                </a:solidFill>
                <a:latin typeface="Arial Black" panose="020B0A04020102020204" pitchFamily="34" charset="0"/>
              </a:rPr>
              <a:t>Electronics, IT, automated production</a:t>
            </a:r>
            <a:endParaRPr lang="en-US" sz="1465" b="1" dirty="0"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pPr algn="ctr"/>
            <a:endParaRPr lang="en-US" sz="1600" b="1" dirty="0"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1600" b="1" dirty="0">
                <a:solidFill>
                  <a:srgbClr val="C00000"/>
                </a:solidFill>
                <a:latin typeface="Arial Black" panose="020B0A04020102020204" pitchFamily="34" charset="0"/>
              </a:rPr>
              <a:t>AUTOMATION</a:t>
            </a:r>
            <a:endParaRPr lang="en-US" sz="1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22359" y="5356188"/>
            <a:ext cx="2365193" cy="1035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5" b="1" dirty="0">
                <a:solidFill>
                  <a:srgbClr val="003300"/>
                </a:solidFill>
                <a:latin typeface="Arial Black" panose="020B0A04020102020204" pitchFamily="34" charset="0"/>
              </a:rPr>
              <a:t>Cyber physical system</a:t>
            </a:r>
            <a:endParaRPr lang="en-US" sz="1465" b="1" dirty="0">
              <a:solidFill>
                <a:srgbClr val="003300"/>
              </a:solidFill>
              <a:latin typeface="Arial Black" panose="020B0A04020102020204" pitchFamily="34" charset="0"/>
            </a:endParaRPr>
          </a:p>
          <a:p>
            <a:pPr algn="ctr"/>
            <a:endParaRPr lang="en-US" sz="1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1600" b="1" dirty="0">
                <a:solidFill>
                  <a:srgbClr val="C00000"/>
                </a:solidFill>
                <a:latin typeface="Arial Black" panose="020B0A04020102020204" pitchFamily="34" charset="0"/>
              </a:rPr>
              <a:t>DIGITALIZATION</a:t>
            </a:r>
            <a:endParaRPr lang="en-US" sz="1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95529" y="1418800"/>
            <a:ext cx="8772540" cy="3648899"/>
          </a:xfrm>
          <a:prstGeom prst="rect">
            <a:avLst/>
          </a:prstGeom>
        </p:spPr>
      </p:pic>
      <p:sp>
        <p:nvSpPr>
          <p:cNvPr id="3" name="Flowchart: Process 2"/>
          <p:cNvSpPr/>
          <p:nvPr/>
        </p:nvSpPr>
        <p:spPr>
          <a:xfrm>
            <a:off x="272415" y="678815"/>
            <a:ext cx="271780" cy="1677035"/>
          </a:xfrm>
          <a:prstGeom prst="flowChartProcess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eaVert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PPT  BU PAULINE</a:t>
            </a:r>
            <a:endParaRPr kumimoji="0" lang="en-US" altLang="zh-CN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charset="0"/>
                <a:cs typeface="Calibri" panose="020F0502020204030204" charset="0"/>
              </a:rPr>
              <a:t>The role of teacher college</a:t>
            </a:r>
            <a:endParaRPr lang="en-US" b="1" dirty="0"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48" y="1745873"/>
            <a:ext cx="9365665" cy="4070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8806" t="3791" r="11255" b="8081"/>
          <a:stretch>
            <a:fillRect/>
          </a:stretch>
        </p:blipFill>
        <p:spPr>
          <a:xfrm>
            <a:off x="9064908" y="2414587"/>
            <a:ext cx="2701644" cy="2732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318725" y="3218831"/>
            <a:ext cx="2112416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To create excellence generation</a:t>
            </a:r>
            <a:endParaRPr lang="en-US" sz="2400" b="1" dirty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6507" y="3288493"/>
            <a:ext cx="2529591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To create professional teachers</a:t>
            </a:r>
            <a:endParaRPr lang="id-ID" sz="2400" b="1" dirty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2332" y="3239349"/>
            <a:ext cx="2491547" cy="911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665" b="1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Teacher College</a:t>
            </a:r>
            <a:endParaRPr lang="en-US" sz="2135" b="1" dirty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275" y="663575"/>
            <a:ext cx="257175" cy="15722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PPT BU PAULINE</a:t>
            </a:r>
            <a:endParaRPr kumimoji="0" lang="en-US" altLang="zh-CN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066800"/>
          </a:xfrm>
          <a:solidFill>
            <a:srgbClr val="7030A0"/>
          </a:solidFill>
        </p:spPr>
        <p:txBody>
          <a:bodyPr/>
          <a:p>
            <a:r>
              <a:rPr lang="en-US" sz="3000" b="1" cap="all">
                <a:solidFill>
                  <a:schemeClr val="bg1"/>
                </a:solidFill>
                <a:uFillTx/>
                <a:latin typeface="Berlin Sans FB" panose="020E0602020502020306" charset="0"/>
                <a:cs typeface="Berlin Sans FB" panose="020E0602020502020306" charset="0"/>
              </a:rPr>
              <a:t>PLT UNTUK memantapkan kompetensi akademik MAHASISWA kependidikan </a:t>
            </a:r>
            <a:endParaRPr lang="en-US" sz="3000" b="1" cap="all">
              <a:solidFill>
                <a:schemeClr val="bg1"/>
              </a:solidFill>
              <a:uFillTx/>
              <a:latin typeface="Berlin Sans FB" panose="020E0602020502020306" charset="0"/>
              <a:cs typeface="Berlin Sans FB" panose="020E060202050202030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6685"/>
            <a:ext cx="10972800" cy="4828540"/>
          </a:xfrm>
          <a:ln w="28575">
            <a:solidFill>
              <a:srgbClr val="7030A0"/>
            </a:solidFill>
          </a:ln>
        </p:spPr>
        <p:txBody>
          <a:bodyPr/>
          <a:p>
            <a:pPr marL="0" indent="0">
              <a:buNone/>
            </a:pPr>
            <a:r>
              <a:rPr lang="en-US" sz="2200" b="1"/>
              <a:t>Menyongsong diterapkan &amp; berlakukanya, </a:t>
            </a:r>
            <a:r>
              <a:rPr lang="en-US" sz="2200" b="1">
                <a:solidFill>
                  <a:schemeClr val="tx1"/>
                </a:solidFill>
              </a:rPr>
              <a:t>Permenristekdikti </a:t>
            </a:r>
            <a:r>
              <a:rPr lang="en-US" sz="2200" b="1">
                <a:solidFill>
                  <a:schemeClr val="tx1"/>
                </a:solidFill>
                <a:sym typeface="+mn-ea"/>
              </a:rPr>
              <a:t>Nomor 55 Tahun 2017 di UNY, maka mahasiswa PLT perlu didorong untuk:</a:t>
            </a:r>
            <a:endParaRPr lang="en-US" sz="2200" b="1">
              <a:solidFill>
                <a:schemeClr val="tx1"/>
              </a:solidFill>
              <a:sym typeface="+mn-ea"/>
            </a:endParaRPr>
          </a:p>
          <a:p>
            <a:pPr marL="356235" indent="-299720">
              <a:buNone/>
            </a:pPr>
            <a:r>
              <a:rPr lang="en-US" sz="2050">
                <a:solidFill>
                  <a:schemeClr val="tx1"/>
                </a:solidFill>
                <a:sym typeface="+mn-ea"/>
              </a:rPr>
              <a:t>1. </a:t>
            </a:r>
            <a:r>
              <a:rPr lang="en-US" sz="2050"/>
              <a:t>menelaah kurikulum dan perangkat pembelajaran yang digunakan guru;</a:t>
            </a:r>
            <a:endParaRPr lang="en-US" sz="2050"/>
          </a:p>
          <a:p>
            <a:pPr marL="356235" indent="-299720">
              <a:buNone/>
            </a:pPr>
            <a:r>
              <a:rPr lang="en-US" sz="2050"/>
              <a:t>2. menelaah strategi pembelajaran yang digunakan guru;</a:t>
            </a:r>
            <a:endParaRPr lang="en-US" sz="2050"/>
          </a:p>
          <a:p>
            <a:pPr marL="356235" indent="-299720">
              <a:buNone/>
            </a:pPr>
            <a:r>
              <a:rPr lang="en-US" sz="2050"/>
              <a:t>3. menelaah sistem evaluasi yang digunakan guru;</a:t>
            </a:r>
            <a:endParaRPr lang="en-US" sz="2050"/>
          </a:p>
          <a:p>
            <a:pPr marL="356235" indent="-299720">
              <a:buNone/>
            </a:pPr>
            <a:r>
              <a:rPr lang="en-US" sz="2050"/>
              <a:t>4. membantu guru dalam mengembangkan RPP, media pembelajaran, bahan ajar, dan perangkat evaluasi;</a:t>
            </a:r>
            <a:endParaRPr lang="en-US" sz="2050"/>
          </a:p>
          <a:p>
            <a:pPr marL="356235" indent="-299720">
              <a:buNone/>
            </a:pPr>
            <a:r>
              <a:rPr lang="en-US" sz="2050"/>
              <a:t>5. menelaah pemanfaatan teknologi informasi dan komunikasi dalam pembelajaran;</a:t>
            </a:r>
            <a:endParaRPr lang="en-US" sz="2050"/>
          </a:p>
          <a:p>
            <a:pPr marL="356235" indent="-299720">
              <a:buNone/>
            </a:pPr>
            <a:r>
              <a:rPr lang="en-US" sz="2050"/>
              <a:t>6.</a:t>
            </a:r>
            <a:r>
              <a:rPr lang="en-US" sz="2050">
                <a:solidFill>
                  <a:srgbClr val="FF0000"/>
                </a:solidFill>
              </a:rPr>
              <a:t> latihan mengajar dengan bimbingan guru pamong dan dosen pembimbing PLT, dengan tujuan merasakan langsung proses pembelajaran, serta pemantapan jati diri calon pendidik;</a:t>
            </a:r>
            <a:endParaRPr lang="en-US" sz="2050">
              <a:solidFill>
                <a:srgbClr val="FF0000"/>
              </a:solidFill>
            </a:endParaRPr>
          </a:p>
          <a:p>
            <a:pPr marL="356235" indent="-299720">
              <a:buNone/>
            </a:pPr>
            <a:r>
              <a:rPr lang="en-US" sz="2050"/>
              <a:t>7. melaksanakan tugas-tugas pendampingan peserta didik dan kegiatan ekstrakurikuler; dan</a:t>
            </a:r>
            <a:endParaRPr lang="en-US" sz="2050"/>
          </a:p>
          <a:p>
            <a:pPr marL="356235" indent="-299720">
              <a:buNone/>
            </a:pPr>
            <a:r>
              <a:rPr lang="en-US" sz="2050"/>
              <a:t>8. membantu guru dalam melaksanakan tugas-tugas pekerjaan administasi guru.</a:t>
            </a:r>
            <a:endParaRPr lang="en-US" sz="20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076325"/>
          </a:xfrm>
          <a:solidFill>
            <a:srgbClr val="7030A0"/>
          </a:solidFill>
        </p:spPr>
        <p:txBody>
          <a:bodyPr/>
          <a:p>
            <a:r>
              <a:rPr lang="en-US" sz="3400" b="1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AGAR TUJUAN PLT TERCAPAI, MAKA DPL PERLU DAN HARUS:</a:t>
            </a:r>
            <a:r>
              <a:rPr lang="en-US" sz="3400" b="1">
                <a:solidFill>
                  <a:srgbClr val="FFFF00"/>
                </a:solidFill>
              </a:rPr>
              <a:t> </a:t>
            </a:r>
            <a:endParaRPr lang="en-US" sz="3400" b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6205"/>
            <a:ext cx="10972800" cy="4859020"/>
          </a:xfr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p>
            <a:r>
              <a:rPr lang="en-US" sz="27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</a:rPr>
              <a:t>Melakukan pembimbingan secara intensif, baik melalui kegiatan tatap muka maupun melalui media komunikasi lainnya.</a:t>
            </a:r>
            <a:endParaRPr lang="en-US" sz="27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r>
              <a:rPr lang="en-US" sz="2700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Melakukan pembimbingan paling sedikit 4 (empat) kali bimbingan di sekolah mitra.</a:t>
            </a:r>
            <a:endParaRPr lang="en-US" sz="2700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r>
              <a:rPr lang="en-US" sz="27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Proses pembimbingan oleh DPL PLT meliputi:</a:t>
            </a:r>
            <a:endParaRPr lang="en-US" sz="27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416560" indent="0">
              <a:buNone/>
            </a:pPr>
            <a:r>
              <a:rPr lang="en-US" sz="27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(a) refleksi hasil kegiatan yang dilakukan mahasiswa; </a:t>
            </a:r>
            <a:endParaRPr lang="en-US" sz="27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416560" indent="0">
              <a:buNone/>
            </a:pPr>
            <a:r>
              <a:rPr lang="en-US" sz="27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(b) identifikasi permasalahan &amp; hambatan yang dihadapi mahasiswa; serta </a:t>
            </a:r>
            <a:endParaRPr lang="en-US" sz="27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416560" indent="0">
              <a:buNone/>
            </a:pPr>
            <a:r>
              <a:rPr lang="en-US" sz="27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(c) identifikasi alternatif solusi permasalahan yang dihadapi mahasiswa.</a:t>
            </a:r>
            <a:endParaRPr lang="en-US" sz="27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r>
              <a:rPr lang="en-US" sz="2700" b="1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Melakukan penilaian secara langsung maupun tidak langsung</a:t>
            </a:r>
            <a:r>
              <a:rPr lang="en-US" sz="2700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.</a:t>
            </a:r>
            <a:endParaRPr lang="en-US" sz="27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endParaRPr lang="en-US" sz="27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881360" cy="824865"/>
          </a:xfrm>
          <a:solidFill>
            <a:srgbClr val="FF0000"/>
          </a:solidFill>
        </p:spPr>
        <p:txBody>
          <a:bodyPr/>
          <a:p>
            <a:r>
              <a:rPr lang="en-US" b="1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PENILAIAN PLT</a:t>
            </a:r>
            <a:endParaRPr lang="en-US" b="1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8560"/>
            <a:ext cx="10880725" cy="1462405"/>
          </a:xfr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/>
          <a:p>
            <a:r>
              <a:rPr lang="en-US" sz="29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</a:rPr>
              <a:t>adalah prosedur yang digunakan untuk mendapatkan informasi tentang prestasi atau kinerja mahasiswa peserta PLT, dan hasil penilaian tersebut digunakan sebagai dasar evaluasi.</a:t>
            </a:r>
            <a:endParaRPr lang="en-US" sz="30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endParaRPr lang="en-US" sz="30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10235" y="2641600"/>
            <a:ext cx="9206230" cy="36029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>
              <a:latin typeface="Berlin Sans FB" panose="020E0602020502020306" charset="0"/>
              <a:cs typeface="Berlin Sans FB" panose="020E0602020502020306" charset="0"/>
            </a:endParaRPr>
          </a:p>
          <a:p>
            <a:endParaRPr lang="en-US">
              <a:latin typeface="Berlin Sans FB" panose="020E0602020502020306" charset="0"/>
              <a:cs typeface="Berlin Sans FB" panose="020E0602020502020306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2640330"/>
          <a:ext cx="8902065" cy="3477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6" name="Horizontal Scroll 5"/>
          <p:cNvSpPr/>
          <p:nvPr/>
        </p:nvSpPr>
        <p:spPr>
          <a:xfrm>
            <a:off x="8862695" y="4455795"/>
            <a:ext cx="2627630" cy="2084705"/>
          </a:xfrm>
          <a:prstGeom prst="horizontalScroll">
            <a:avLst/>
          </a:prstGeom>
          <a:solidFill>
            <a:srgbClr val="00206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28829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TUGAS DPL </a:t>
            </a: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829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MEREKAP &amp;</a:t>
            </a: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829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MEMVALIDASI </a:t>
            </a: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829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NILAI AKHIR</a:t>
            </a:r>
            <a:endParaRPr kumimoji="0" lang="en-US" altLang="zh-CN" sz="1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8862060" y="2804795"/>
            <a:ext cx="2628900" cy="204406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352550"/>
          </a:xfrm>
          <a:solidFill>
            <a:srgbClr val="7030A0"/>
          </a:solidFill>
        </p:spPr>
        <p:txBody>
          <a:bodyPr/>
          <a:p>
            <a:r>
              <a:rPr lang="en-US" sz="3300">
                <a:solidFill>
                  <a:schemeClr val="bg1"/>
                </a:solidFill>
                <a:latin typeface="Berlin Sans FB" panose="020E0602020502020306" charset="0"/>
                <a:cs typeface="Berlin Sans FB" panose="020E0602020502020306" charset="0"/>
              </a:rPr>
              <a:t>BERDASAR KELOMPOK FORMAT PENILAIAN PRAKTIK LAPANGAN TERBIMBING </a:t>
            </a:r>
            <a:endParaRPr lang="en-US" sz="3300">
              <a:solidFill>
                <a:schemeClr val="bg1"/>
              </a:solidFill>
              <a:latin typeface="Berlin Sans FB" panose="020E0602020502020306" charset="0"/>
              <a:cs typeface="Berlin Sans FB" panose="020E060202050202030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8465"/>
            <a:ext cx="10972800" cy="4557395"/>
          </a:xfrm>
          <a:blipFill>
            <a:blip r:embed="rId1"/>
          </a:blipFill>
        </p:spPr>
        <p:txBody>
          <a:bodyPr/>
          <a:p>
            <a:r>
              <a:rPr lang="en-US" sz="3600">
                <a:solidFill>
                  <a:srgbClr val="00B050"/>
                </a:solidFill>
                <a:latin typeface="Berlin Sans FB" panose="020E0602020502020306" charset="0"/>
                <a:cs typeface="Berlin Sans FB" panose="020E0602020502020306" charset="0"/>
              </a:rPr>
              <a:t>Ada 5 (lima) kelompok format yang digunakan:</a:t>
            </a:r>
            <a:endParaRPr lang="en-US" sz="3600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0" indent="0">
              <a:buNone/>
            </a:pPr>
            <a:endParaRPr lang="en-US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1. Format Penilaian untuk Prodi Guru PAUD</a:t>
            </a:r>
            <a:endParaRPr lang="en-US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</a:endParaRP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2. </a:t>
            </a: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Format Penilaian untuk Prodi PGSD</a:t>
            </a:r>
            <a:endParaRPr lang="en-US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  <a:sym typeface="+mn-ea"/>
            </a:endParaRP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3. </a:t>
            </a: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Format Penilaian untuk Prodi Bimbingan Konseling</a:t>
            </a:r>
            <a:endParaRPr lang="en-US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  <a:sym typeface="+mn-ea"/>
            </a:endParaRP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4. </a:t>
            </a: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Format Penilaian untuk Sekolah Menengah</a:t>
            </a:r>
            <a:endParaRPr lang="en-US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  <a:sym typeface="+mn-ea"/>
            </a:endParaRPr>
          </a:p>
          <a:p>
            <a:pPr marL="446405" indent="0">
              <a:buNone/>
            </a:pP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</a:rPr>
              <a:t>5. </a:t>
            </a:r>
            <a:r>
              <a:rPr lang="en-US">
                <a:solidFill>
                  <a:srgbClr val="FFFF00"/>
                </a:solidFill>
                <a:latin typeface="Berlin Sans FB" panose="020E0602020502020306" charset="0"/>
                <a:cs typeface="Berlin Sans FB" panose="020E0602020502020306" charset="0"/>
                <a:sym typeface="+mn-ea"/>
              </a:rPr>
              <a:t>Format Penilaian untuk Lembaga/Klub</a:t>
            </a:r>
            <a:endParaRPr lang="en-US">
              <a:solidFill>
                <a:srgbClr val="FFFF00"/>
              </a:solidFill>
              <a:latin typeface="Berlin Sans FB" panose="020E0602020502020306" charset="0"/>
              <a:cs typeface="Berlin Sans FB" panose="020E0602020502020306" charset="0"/>
              <a:sym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BAHAN PENYEGARAN DPL PLT 09-08-18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6745</Words>
  <Application>WPS Presentation</Application>
  <PresentationFormat>Widescreen</PresentationFormat>
  <Paragraphs>540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SimSun</vt:lpstr>
      <vt:lpstr>Wingdings</vt:lpstr>
      <vt:lpstr>Bernard MT Condensed</vt:lpstr>
      <vt:lpstr>Blackadder ITC</vt:lpstr>
      <vt:lpstr>Malgun Gothic</vt:lpstr>
      <vt:lpstr>Arial Black</vt:lpstr>
      <vt:lpstr>Calibri</vt:lpstr>
      <vt:lpstr>Lato</vt:lpstr>
      <vt:lpstr>Berlin Sans FB</vt:lpstr>
      <vt:lpstr>Microsoft YaHei</vt:lpstr>
      <vt:lpstr>Arial Unicode MS</vt:lpstr>
      <vt:lpstr>Segoe Print</vt:lpstr>
      <vt:lpstr>Blue Waves</vt:lpstr>
      <vt:lpstr>SISTEM PENILAIAN PRAKTIK LAPANGAN TERBIMBING TAHUN 2018</vt:lpstr>
      <vt:lpstr>PRAKTIK PENGALAMAN LAPANGAN (PPL) </vt:lpstr>
      <vt:lpstr>PENDAHULUAN</vt:lpstr>
      <vt:lpstr>Industrial Revolution 4.0</vt:lpstr>
      <vt:lpstr>The role of teacher college</vt:lpstr>
      <vt:lpstr>PLT UNTUK memantapkan kompetensi akademik MAHASISWA kependidikan </vt:lpstr>
      <vt:lpstr>AGAR TUJUAN PLT TERCAPAI, MAKA DPL PERLU DAN HARUS: </vt:lpstr>
      <vt:lpstr>PENILAIAN PLT</vt:lpstr>
      <vt:lpstr>BERDASAR KELOMPOK FORMAT PENILAIAN PRAKTIK LAPANGAN TERBIMBING</vt:lpstr>
      <vt:lpstr>FORMAT PENILAIAN PLT 2018</vt:lpstr>
      <vt:lpstr>FORMAT PENILAIAN RENCANA PEMBELAJARAN (F01)</vt:lpstr>
      <vt:lpstr>FORMAT PENILAIAN PROSES PEMBELAJARAN (F02)</vt:lpstr>
      <vt:lpstr>FORMAT PENILAIAN KOMPETENSI KEPRIBADIAN (F03)</vt:lpstr>
      <vt:lpstr>FORMAT PENILAIAN KOMPETENSI SOSIAL (F04)</vt:lpstr>
      <vt:lpstr>FORMAT PENILAIAN LAPORAN PLT (F05)</vt:lpstr>
      <vt:lpstr>FORMAT REKAPITULASI NILAI PLT (F06)</vt:lpstr>
      <vt:lpstr>CATATAN:</vt:lpstr>
      <vt:lpstr>SISTEM PENILAIAN PLT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HERMAN</dc:creator>
  <cp:lastModifiedBy>HERMAN</cp:lastModifiedBy>
  <cp:revision>198</cp:revision>
  <dcterms:created xsi:type="dcterms:W3CDTF">2018-08-07T01:32:00Z</dcterms:created>
  <dcterms:modified xsi:type="dcterms:W3CDTF">2018-08-08T22:00:54Z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